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4" r:id="rId8"/>
    <p:sldId id="262"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F2E39F59-9347-4ED4-9F2E-6A6AFDA85865}" type="datetimeFigureOut">
              <a:rPr lang="en-US" smtClean="0"/>
              <a:pPr/>
              <a:t>9/1/2022</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841514B-D697-4DEB-ADFD-B5EFF223EDC9}"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E39F59-9347-4ED4-9F2E-6A6AFDA85865}" type="datetimeFigureOut">
              <a:rPr lang="en-US" smtClean="0"/>
              <a:pPr/>
              <a:t>9/1/2022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41514B-D697-4DEB-ADFD-B5EFF223ED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E39F59-9347-4ED4-9F2E-6A6AFDA85865}" type="datetimeFigureOut">
              <a:rPr lang="en-US" smtClean="0"/>
              <a:pPr/>
              <a:t>9/1/2022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41514B-D697-4DEB-ADFD-B5EFF223ED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E39F59-9347-4ED4-9F2E-6A6AFDA85865}" type="datetimeFigureOut">
              <a:rPr lang="en-US" smtClean="0"/>
              <a:pPr/>
              <a:t>9/1/2022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841514B-D697-4DEB-ADFD-B5EFF223ED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F2E39F59-9347-4ED4-9F2E-6A6AFDA85865}" type="datetimeFigureOut">
              <a:rPr lang="en-US" smtClean="0"/>
              <a:pPr/>
              <a:t>9/1/2022</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841514B-D697-4DEB-ADFD-B5EFF223EDC9}"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2E39F59-9347-4ED4-9F2E-6A6AFDA85865}" type="datetimeFigureOut">
              <a:rPr lang="en-US" smtClean="0"/>
              <a:pPr/>
              <a:t>9/1/2022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9841514B-D697-4DEB-ADFD-B5EFF223EDC9}"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2E39F59-9347-4ED4-9F2E-6A6AFDA85865}" type="datetimeFigureOut">
              <a:rPr lang="en-US" smtClean="0"/>
              <a:pPr/>
              <a:t>9/1/2022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9841514B-D697-4DEB-ADFD-B5EFF223ED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2E39F59-9347-4ED4-9F2E-6A6AFDA85865}" type="datetimeFigureOut">
              <a:rPr lang="en-US" smtClean="0"/>
              <a:pPr/>
              <a:t>9/1/2022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841514B-D697-4DEB-ADFD-B5EFF223EDC9}"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2E39F59-9347-4ED4-9F2E-6A6AFDA85865}" type="datetimeFigureOut">
              <a:rPr lang="en-US" smtClean="0"/>
              <a:pPr/>
              <a:t>9/1/2022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841514B-D697-4DEB-ADFD-B5EFF223ED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F2E39F59-9347-4ED4-9F2E-6A6AFDA85865}" type="datetimeFigureOut">
              <a:rPr lang="en-US" smtClean="0"/>
              <a:pPr/>
              <a:t>9/1/2022</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841514B-D697-4DEB-ADFD-B5EFF223EDC9}"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F2E39F59-9347-4ED4-9F2E-6A6AFDA85865}" type="datetimeFigureOut">
              <a:rPr lang="en-US" smtClean="0"/>
              <a:pPr/>
              <a:t>9/1/2022</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841514B-D697-4DEB-ADFD-B5EFF223EDC9}"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F2E39F59-9347-4ED4-9F2E-6A6AFDA85865}" type="datetimeFigureOut">
              <a:rPr lang="en-US" smtClean="0"/>
              <a:pPr/>
              <a:t>9/1/2022</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9841514B-D697-4DEB-ADFD-B5EFF223EDC9}"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Concurrent &amp; Overlapping Surgeries</a:t>
            </a:r>
            <a:endParaRPr lang="en-US" dirty="0"/>
          </a:p>
        </p:txBody>
      </p:sp>
      <p:sp>
        <p:nvSpPr>
          <p:cNvPr id="3" name="Subtitle 2"/>
          <p:cNvSpPr>
            <a:spLocks noGrp="1"/>
          </p:cNvSpPr>
          <p:nvPr>
            <p:ph type="subTitle" idx="1"/>
          </p:nvPr>
        </p:nvSpPr>
        <p:spPr>
          <a:xfrm>
            <a:off x="1447800" y="3276600"/>
            <a:ext cx="6560234" cy="1752600"/>
          </a:xfrm>
        </p:spPr>
        <p:txBody>
          <a:bodyPr>
            <a:normAutofit/>
          </a:bodyPr>
          <a:lstStyle/>
          <a:p>
            <a:pPr algn="ctr"/>
            <a:r>
              <a:rPr lang="en-US" sz="1800" dirty="0" smtClean="0"/>
              <a:t>This presentation will review concurrent and overlapping surgeries and the differences between them.</a:t>
            </a:r>
            <a:endParaRPr lang="en-US" sz="1800" dirty="0"/>
          </a:p>
        </p:txBody>
      </p:sp>
      <p:pic>
        <p:nvPicPr>
          <p:cNvPr id="10242" name="Picture 2" descr="Image result for concurrent surgeries"/>
          <p:cNvPicPr>
            <a:picLocks noChangeAspect="1" noChangeArrowheads="1"/>
          </p:cNvPicPr>
          <p:nvPr/>
        </p:nvPicPr>
        <p:blipFill>
          <a:blip r:embed="rId2" cstate="print"/>
          <a:srcRect/>
          <a:stretch>
            <a:fillRect/>
          </a:stretch>
        </p:blipFill>
        <p:spPr bwMode="auto">
          <a:xfrm>
            <a:off x="2971800" y="4400873"/>
            <a:ext cx="3105150" cy="1999927"/>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dirty="0" smtClean="0"/>
              <a:t>References</a:t>
            </a:r>
            <a:endParaRPr lang="en-US" sz="4000" dirty="0"/>
          </a:p>
        </p:txBody>
      </p:sp>
      <p:sp>
        <p:nvSpPr>
          <p:cNvPr id="3" name="Content Placeholder 2"/>
          <p:cNvSpPr>
            <a:spLocks noGrp="1"/>
          </p:cNvSpPr>
          <p:nvPr>
            <p:ph idx="1"/>
          </p:nvPr>
        </p:nvSpPr>
        <p:spPr/>
        <p:txBody>
          <a:bodyPr/>
          <a:lstStyle/>
          <a:p>
            <a:r>
              <a:rPr lang="en-US" sz="1600" dirty="0" smtClean="0"/>
              <a:t>Brown, Rosalie. "Amid Concurrent Surgery Controversy, How Can Hospitals Respond?" </a:t>
            </a:r>
            <a:r>
              <a:rPr lang="en-US" sz="1600" i="1" dirty="0" smtClean="0"/>
              <a:t>From the Experts</a:t>
            </a:r>
            <a:r>
              <a:rPr lang="en-US" sz="1600" dirty="0" smtClean="0"/>
              <a:t>. CNA, 5 July 2016. Web. 26 Aug. 2016.</a:t>
            </a:r>
          </a:p>
          <a:p>
            <a:endParaRPr lang="en-US" sz="1600" dirty="0" smtClean="0"/>
          </a:p>
          <a:p>
            <a:r>
              <a:rPr lang="en-US" sz="1600" dirty="0" smtClean="0"/>
              <a:t>"Concurrent Surgeries: What's the Line between Safe and Reckless?" Advisory Board, 29 Oct. 2015. Web. 12 Aug. 2016.</a:t>
            </a:r>
          </a:p>
          <a:p>
            <a:endParaRPr lang="en-US" sz="1600" dirty="0" smtClean="0"/>
          </a:p>
          <a:p>
            <a:r>
              <a:rPr lang="en-US" sz="1600" dirty="0" err="1" smtClean="0"/>
              <a:t>Frellick</a:t>
            </a:r>
            <a:r>
              <a:rPr lang="en-US" sz="1600" dirty="0" smtClean="0"/>
              <a:t>, Marcia. ACS Updates Guidelines Regarding Overlapping Surgeries. </a:t>
            </a:r>
            <a:r>
              <a:rPr lang="en-US" sz="1600" dirty="0" err="1" smtClean="0"/>
              <a:t>Medscape</a:t>
            </a:r>
            <a:r>
              <a:rPr lang="en-US" sz="1600" dirty="0" smtClean="0"/>
              <a:t>, 18 Apr. 2016. Web. 15 Aug. 2016.</a:t>
            </a:r>
          </a:p>
          <a:p>
            <a:endParaRPr lang="en-US" sz="1600" dirty="0" smtClean="0"/>
          </a:p>
          <a:p>
            <a:r>
              <a:rPr lang="en-US" sz="1600" dirty="0" smtClean="0"/>
              <a:t>"Medicare Claims Processing Manual." </a:t>
            </a:r>
            <a:r>
              <a:rPr lang="en-US" sz="1600" i="1" dirty="0" smtClean="0"/>
              <a:t>Chapter 12 - Physicians/</a:t>
            </a:r>
            <a:r>
              <a:rPr lang="en-US" sz="1600" i="1" dirty="0" err="1" smtClean="0"/>
              <a:t>Nonphysician</a:t>
            </a:r>
            <a:r>
              <a:rPr lang="en-US" sz="1600" i="1" dirty="0" smtClean="0"/>
              <a:t> Practitioners</a:t>
            </a:r>
            <a:r>
              <a:rPr lang="en-US" sz="1600" dirty="0" smtClean="0"/>
              <a:t> (</a:t>
            </a:r>
            <a:r>
              <a:rPr lang="en-US" sz="1600" dirty="0" err="1" smtClean="0"/>
              <a:t>n.d</a:t>
            </a:r>
            <a:r>
              <a:rPr lang="en-US" sz="1600" dirty="0" smtClean="0"/>
              <a:t>.): 160-62. 11 Mar. 2016. Web. 16 Aug. 2016.</a:t>
            </a:r>
          </a:p>
          <a:p>
            <a:endParaRPr lang="en-US" sz="1600" dirty="0" smtClean="0"/>
          </a:p>
          <a:p>
            <a:r>
              <a:rPr lang="en-US" sz="1600" dirty="0" smtClean="0"/>
              <a:t>"Statements on Principles." American College of Surgeons, 12 Apr. 2016. Web. 15 Aug. 2016</a:t>
            </a:r>
            <a:r>
              <a:rPr lang="en-US" sz="1600" dirty="0" smtClean="0"/>
              <a:t>.</a:t>
            </a:r>
          </a:p>
          <a:p>
            <a:endParaRPr lang="en-US" sz="1600" dirty="0"/>
          </a:p>
          <a:p>
            <a:r>
              <a:rPr lang="en-US" sz="1600" dirty="0" smtClean="0"/>
              <a:t>“Overlapping Surgeries? All Good. Concurrent Surgeries? Not So Much. JD Supra, 12 March 2020. Web. Sep. 2022.</a:t>
            </a:r>
            <a:endParaRPr lang="en-US" sz="1600" dirty="0" smtClean="0"/>
          </a:p>
          <a:p>
            <a:endParaRPr lang="en-US" sz="1600"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sz="3200" dirty="0" smtClean="0"/>
              <a:t>American College of Surgeons - Definitions of Concurrent &amp; Overlapping Surgeries</a:t>
            </a:r>
            <a:endParaRPr lang="en-US" sz="3200" dirty="0"/>
          </a:p>
        </p:txBody>
      </p:sp>
      <p:sp>
        <p:nvSpPr>
          <p:cNvPr id="2" name="Content Placeholder 1"/>
          <p:cNvSpPr>
            <a:spLocks noGrp="1"/>
          </p:cNvSpPr>
          <p:nvPr>
            <p:ph idx="1"/>
          </p:nvPr>
        </p:nvSpPr>
        <p:spPr/>
        <p:txBody>
          <a:bodyPr>
            <a:normAutofit fontScale="70000" lnSpcReduction="20000"/>
          </a:bodyPr>
          <a:lstStyle/>
          <a:p>
            <a:r>
              <a:rPr lang="en-US" dirty="0" smtClean="0"/>
              <a:t>Concurrent Surgeries</a:t>
            </a:r>
          </a:p>
          <a:p>
            <a:pPr lvl="1"/>
            <a:r>
              <a:rPr lang="en-US" dirty="0" smtClean="0"/>
              <a:t>Operations in which the critical or key components of the procedures for which the primary attending surgeon is responsible are occurring all or in part at the same time</a:t>
            </a:r>
          </a:p>
          <a:p>
            <a:pPr lvl="1"/>
            <a:endParaRPr lang="en-US" dirty="0" smtClean="0"/>
          </a:p>
          <a:p>
            <a:r>
              <a:rPr lang="en-US" dirty="0" smtClean="0"/>
              <a:t>Overlapping Surgeries</a:t>
            </a:r>
          </a:p>
          <a:p>
            <a:pPr lvl="1"/>
            <a:r>
              <a:rPr lang="en-US" dirty="0" smtClean="0"/>
              <a:t>Operations in which the key or critical portions of the procedures are not occurring simultaneously</a:t>
            </a:r>
          </a:p>
          <a:p>
            <a:pPr lvl="1">
              <a:buNone/>
            </a:pPr>
            <a:endParaRPr lang="en-US" dirty="0" smtClean="0"/>
          </a:p>
          <a:p>
            <a:r>
              <a:rPr lang="en-US" dirty="0" smtClean="0"/>
              <a:t>*Key or critical portions of an operation are defined as those segments of the operation that require essential technical expertise and surgical judgment in order to achieve optimal patient outcome</a:t>
            </a:r>
          </a:p>
          <a:p>
            <a:endParaRPr lang="en-US" dirty="0" smtClean="0"/>
          </a:p>
          <a:p>
            <a:r>
              <a:rPr lang="en-US" dirty="0" smtClean="0"/>
              <a:t>It is the primary surgeon’s responsibility to determine which portions of the operation are critical or key</a:t>
            </a:r>
          </a:p>
        </p:txBody>
      </p:sp>
      <p:sp>
        <p:nvSpPr>
          <p:cNvPr id="4" name="TextBox 3"/>
          <p:cNvSpPr txBox="1"/>
          <p:nvPr/>
        </p:nvSpPr>
        <p:spPr>
          <a:xfrm>
            <a:off x="1066800" y="6019800"/>
            <a:ext cx="6857455" cy="276999"/>
          </a:xfrm>
          <a:prstGeom prst="rect">
            <a:avLst/>
          </a:prstGeom>
          <a:noFill/>
        </p:spPr>
        <p:txBody>
          <a:bodyPr wrap="none" rtlCol="0">
            <a:spAutoFit/>
          </a:bodyPr>
          <a:lstStyle/>
          <a:p>
            <a:r>
              <a:rPr lang="en-US" sz="1200" dirty="0" smtClean="0"/>
              <a:t>Frellick, Marcia. </a:t>
            </a:r>
            <a:r>
              <a:rPr lang="en-US" sz="1200" dirty="0"/>
              <a:t>ACS Updates Guidelines Regarding Overlapping </a:t>
            </a:r>
            <a:r>
              <a:rPr lang="en-US" sz="1200" dirty="0" smtClean="0"/>
              <a:t>Surgeries. Medscape, April 18, 2016.</a:t>
            </a:r>
            <a:endParaRPr lang="en-US" sz="12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28600" y="253536"/>
            <a:ext cx="8229600" cy="1143000"/>
          </a:xfrm>
        </p:spPr>
        <p:txBody>
          <a:bodyPr>
            <a:normAutofit/>
          </a:bodyPr>
          <a:lstStyle/>
          <a:p>
            <a:pPr algn="ctr"/>
            <a:r>
              <a:rPr lang="en-US" sz="4000" dirty="0" smtClean="0"/>
              <a:t>Proposed Benefits &amp; Risks</a:t>
            </a:r>
            <a:endParaRPr lang="en-US" sz="4000" dirty="0"/>
          </a:p>
        </p:txBody>
      </p:sp>
      <p:sp>
        <p:nvSpPr>
          <p:cNvPr id="2" name="Content Placeholder 1"/>
          <p:cNvSpPr>
            <a:spLocks noGrp="1"/>
          </p:cNvSpPr>
          <p:nvPr>
            <p:ph idx="1"/>
          </p:nvPr>
        </p:nvSpPr>
        <p:spPr/>
        <p:txBody>
          <a:bodyPr>
            <a:normAutofit fontScale="85000" lnSpcReduction="20000"/>
          </a:bodyPr>
          <a:lstStyle/>
          <a:p>
            <a:r>
              <a:rPr lang="en-US" sz="3100" dirty="0" smtClean="0"/>
              <a:t>Benefits – </a:t>
            </a:r>
          </a:p>
          <a:p>
            <a:pPr lvl="1"/>
            <a:r>
              <a:rPr lang="en-US" dirty="0" smtClean="0"/>
              <a:t>Increased efficiencies</a:t>
            </a:r>
          </a:p>
          <a:p>
            <a:pPr lvl="1"/>
            <a:r>
              <a:rPr lang="en-US" dirty="0" smtClean="0"/>
              <a:t>Reduced patient wait times for surgeries</a:t>
            </a:r>
          </a:p>
          <a:p>
            <a:pPr lvl="1"/>
            <a:r>
              <a:rPr lang="en-US" dirty="0" smtClean="0"/>
              <a:t>Expanded patient access to in-demand surgeons</a:t>
            </a:r>
          </a:p>
          <a:p>
            <a:pPr lvl="1"/>
            <a:r>
              <a:rPr lang="en-US" dirty="0" smtClean="0"/>
              <a:t>Valuable training for residents</a:t>
            </a:r>
          </a:p>
          <a:p>
            <a:pPr lvl="1"/>
            <a:endParaRPr lang="en-US" dirty="0" smtClean="0"/>
          </a:p>
          <a:p>
            <a:r>
              <a:rPr lang="en-US" sz="3100" dirty="0" smtClean="0"/>
              <a:t>Risks –</a:t>
            </a:r>
          </a:p>
          <a:p>
            <a:pPr lvl="1"/>
            <a:r>
              <a:rPr lang="en-US" dirty="0" smtClean="0"/>
              <a:t>Increased risks for patients in the operating room</a:t>
            </a:r>
          </a:p>
          <a:p>
            <a:pPr lvl="1"/>
            <a:r>
              <a:rPr lang="en-US" dirty="0" smtClean="0"/>
              <a:t>More liability for the attending surgeon once they leave the operating room to begin another surgery – they are still ultimately responsible for the patient</a:t>
            </a:r>
          </a:p>
          <a:p>
            <a:pPr lvl="1"/>
            <a:r>
              <a:rPr lang="en-US" dirty="0" smtClean="0"/>
              <a:t>Could lead to allegations of fraud if submitted claims do not accurately reflect the providers who performed the procedures</a:t>
            </a:r>
          </a:p>
          <a:p>
            <a:pPr lvl="2"/>
            <a:endParaRPr lang="en-US" dirty="0" smtClean="0"/>
          </a:p>
          <a:p>
            <a:pPr lvl="1"/>
            <a:endParaRPr lang="en-US" dirty="0"/>
          </a:p>
        </p:txBody>
      </p:sp>
      <p:pic>
        <p:nvPicPr>
          <p:cNvPr id="8194" name="Picture 2" descr="Image result for risk benefit"/>
          <p:cNvPicPr>
            <a:picLocks noChangeAspect="1" noChangeArrowheads="1"/>
          </p:cNvPicPr>
          <p:nvPr/>
        </p:nvPicPr>
        <p:blipFill>
          <a:blip r:embed="rId2" cstate="print"/>
          <a:srcRect/>
          <a:stretch>
            <a:fillRect/>
          </a:stretch>
        </p:blipFill>
        <p:spPr bwMode="auto">
          <a:xfrm>
            <a:off x="7543800" y="371474"/>
            <a:ext cx="1331732" cy="1000126"/>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lang="en-US" sz="4000" dirty="0" smtClean="0"/>
              <a:t>ACS Guidelines</a:t>
            </a:r>
            <a:endParaRPr lang="en-US" sz="4000" dirty="0"/>
          </a:p>
        </p:txBody>
      </p:sp>
      <p:sp>
        <p:nvSpPr>
          <p:cNvPr id="2" name="Content Placeholder 1"/>
          <p:cNvSpPr>
            <a:spLocks noGrp="1"/>
          </p:cNvSpPr>
          <p:nvPr>
            <p:ph idx="1"/>
          </p:nvPr>
        </p:nvSpPr>
        <p:spPr/>
        <p:txBody>
          <a:bodyPr>
            <a:noAutofit/>
          </a:bodyPr>
          <a:lstStyle/>
          <a:p>
            <a:r>
              <a:rPr lang="en-US" sz="2600" dirty="0" smtClean="0"/>
              <a:t>Concurrent or Simultaneous Operations</a:t>
            </a:r>
          </a:p>
          <a:p>
            <a:pPr lvl="1"/>
            <a:r>
              <a:rPr lang="en-US" sz="2200" dirty="0" smtClean="0"/>
              <a:t>“A primary attending surgeon’s involvement in concurrent or simultaneous surgeries on two different patients in two different rooms is not appropriate.”</a:t>
            </a:r>
          </a:p>
          <a:p>
            <a:pPr lvl="1"/>
            <a:endParaRPr lang="en-US" dirty="0" smtClean="0"/>
          </a:p>
          <a:p>
            <a:r>
              <a:rPr lang="en-US" sz="2600" dirty="0" smtClean="0"/>
              <a:t>Overlapping Surgeries</a:t>
            </a:r>
          </a:p>
          <a:p>
            <a:pPr lvl="1"/>
            <a:r>
              <a:rPr lang="en-US" sz="2200" dirty="0" smtClean="0"/>
              <a:t>Overlapping surgeries may be appropriate if “key or critical elements of the first operation are finished, freeing up the primary attending to start an operation in another room while others finish the first operation.”</a:t>
            </a:r>
          </a:p>
          <a:p>
            <a:pPr lvl="1"/>
            <a:endParaRPr lang="en-US" dirty="0"/>
          </a:p>
        </p:txBody>
      </p:sp>
      <p:sp>
        <p:nvSpPr>
          <p:cNvPr id="4" name="TextBox 3"/>
          <p:cNvSpPr txBox="1"/>
          <p:nvPr/>
        </p:nvSpPr>
        <p:spPr>
          <a:xfrm>
            <a:off x="1066800" y="6019800"/>
            <a:ext cx="6857455" cy="276999"/>
          </a:xfrm>
          <a:prstGeom prst="rect">
            <a:avLst/>
          </a:prstGeom>
          <a:noFill/>
        </p:spPr>
        <p:txBody>
          <a:bodyPr wrap="none" rtlCol="0">
            <a:spAutoFit/>
          </a:bodyPr>
          <a:lstStyle/>
          <a:p>
            <a:r>
              <a:rPr lang="en-US" sz="1200" dirty="0" smtClean="0"/>
              <a:t>Frellick, Marcia. </a:t>
            </a:r>
            <a:r>
              <a:rPr lang="en-US" sz="1200" dirty="0"/>
              <a:t>ACS Updates Guidelines Regarding Overlapping </a:t>
            </a:r>
            <a:r>
              <a:rPr lang="en-US" sz="1200" dirty="0" smtClean="0"/>
              <a:t>Surgeries. Medscape, April 18, 2016.</a:t>
            </a:r>
            <a:endParaRPr lang="en-US" sz="1200" dirty="0"/>
          </a:p>
        </p:txBody>
      </p:sp>
      <p:pic>
        <p:nvPicPr>
          <p:cNvPr id="7170" name="Picture 2" descr="Image result for american college of surgeons"/>
          <p:cNvPicPr>
            <a:picLocks noChangeAspect="1" noChangeArrowheads="1"/>
          </p:cNvPicPr>
          <p:nvPr/>
        </p:nvPicPr>
        <p:blipFill>
          <a:blip r:embed="rId2" cstate="print"/>
          <a:srcRect/>
          <a:stretch>
            <a:fillRect/>
          </a:stretch>
        </p:blipFill>
        <p:spPr bwMode="auto">
          <a:xfrm>
            <a:off x="1143000" y="228600"/>
            <a:ext cx="1066800" cy="1194817"/>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t>Overlapping </a:t>
            </a:r>
            <a:r>
              <a:rPr lang="en-US" sz="4000" dirty="0" smtClean="0"/>
              <a:t>Surgeries</a:t>
            </a:r>
            <a:endParaRPr lang="en-US" sz="4000" dirty="0"/>
          </a:p>
        </p:txBody>
      </p:sp>
      <p:sp>
        <p:nvSpPr>
          <p:cNvPr id="2" name="Content Placeholder 1"/>
          <p:cNvSpPr>
            <a:spLocks noGrp="1"/>
          </p:cNvSpPr>
          <p:nvPr>
            <p:ph idx="1"/>
          </p:nvPr>
        </p:nvSpPr>
        <p:spPr/>
        <p:txBody>
          <a:bodyPr>
            <a:normAutofit fontScale="92500" lnSpcReduction="10000"/>
          </a:bodyPr>
          <a:lstStyle/>
          <a:p>
            <a:r>
              <a:rPr lang="en-US" sz="2600" dirty="0" smtClean="0"/>
              <a:t>Overlapping of two distinct operations by the primary surgeon can occur in two general circumstances:</a:t>
            </a:r>
          </a:p>
          <a:p>
            <a:endParaRPr lang="en-US" sz="2600" dirty="0" smtClean="0"/>
          </a:p>
          <a:p>
            <a:r>
              <a:rPr lang="en-US" sz="2600" dirty="0" smtClean="0"/>
              <a:t>1) Key or critical elements of the 1</a:t>
            </a:r>
            <a:r>
              <a:rPr lang="en-US" sz="2600" baseline="30000" dirty="0" smtClean="0"/>
              <a:t>st</a:t>
            </a:r>
            <a:r>
              <a:rPr lang="en-US" sz="2600" dirty="0" smtClean="0"/>
              <a:t> operation have been completed and there is no reasonable expectation the surgeon will return to that operating room</a:t>
            </a:r>
          </a:p>
          <a:p>
            <a:pPr lvl="2"/>
            <a:r>
              <a:rPr lang="en-US" sz="2400" dirty="0" smtClean="0"/>
              <a:t>The 2</a:t>
            </a:r>
            <a:r>
              <a:rPr lang="en-US" sz="2400" baseline="30000" dirty="0" smtClean="0"/>
              <a:t>nd</a:t>
            </a:r>
            <a:r>
              <a:rPr lang="en-US" sz="2400" dirty="0" smtClean="0"/>
              <a:t> operation is started in another room while a </a:t>
            </a:r>
            <a:r>
              <a:rPr lang="en-US" sz="2400" u="sng" dirty="0" smtClean="0"/>
              <a:t>qualified practitioner</a:t>
            </a:r>
            <a:r>
              <a:rPr lang="en-US" sz="2400" dirty="0" smtClean="0"/>
              <a:t> performs non-critical components of the 1</a:t>
            </a:r>
            <a:r>
              <a:rPr lang="en-US" sz="2400" baseline="30000" dirty="0" smtClean="0"/>
              <a:t>st</a:t>
            </a:r>
            <a:r>
              <a:rPr lang="en-US" sz="2400" dirty="0" smtClean="0"/>
              <a:t> operation (i.e., initiating a 2</a:t>
            </a:r>
            <a:r>
              <a:rPr lang="en-US" sz="2400" baseline="30000" dirty="0" smtClean="0"/>
              <a:t>nd</a:t>
            </a:r>
            <a:r>
              <a:rPr lang="en-US" sz="2400" dirty="0" smtClean="0"/>
              <a:t> operation during wound closure of the 1</a:t>
            </a:r>
            <a:r>
              <a:rPr lang="en-US" sz="2400" baseline="30000" dirty="0" smtClean="0"/>
              <a:t>st</a:t>
            </a:r>
            <a:r>
              <a:rPr lang="en-US" sz="2400" dirty="0" smtClean="0"/>
              <a:t> operation)</a:t>
            </a:r>
          </a:p>
          <a:p>
            <a:pPr lvl="2"/>
            <a:r>
              <a:rPr lang="en-US" sz="2400" dirty="0" smtClean="0"/>
              <a:t>A qualified practitioner </a:t>
            </a:r>
            <a:r>
              <a:rPr lang="en-US" sz="2400" b="1" u="sng" dirty="0" smtClean="0"/>
              <a:t>must</a:t>
            </a:r>
            <a:r>
              <a:rPr lang="en-US" sz="2400" dirty="0" smtClean="0"/>
              <a:t> be physically present at all times once the primary surgeon has left</a:t>
            </a:r>
          </a:p>
          <a:p>
            <a:endParaRPr lang="en-US" sz="27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sz="4000" dirty="0" smtClean="0"/>
              <a:t>Overlapping </a:t>
            </a:r>
            <a:r>
              <a:rPr lang="en-US" sz="4000" dirty="0" smtClean="0"/>
              <a:t>Surgeries</a:t>
            </a:r>
            <a:r>
              <a:rPr lang="en-US" sz="4000" dirty="0" smtClean="0"/>
              <a:t> </a:t>
            </a:r>
            <a:r>
              <a:rPr lang="en-US" sz="4000" dirty="0" smtClean="0"/>
              <a:t>cont.</a:t>
            </a:r>
            <a:endParaRPr lang="en-US" sz="4000" dirty="0"/>
          </a:p>
        </p:txBody>
      </p:sp>
      <p:sp>
        <p:nvSpPr>
          <p:cNvPr id="2" name="Content Placeholder 1"/>
          <p:cNvSpPr>
            <a:spLocks noGrp="1"/>
          </p:cNvSpPr>
          <p:nvPr>
            <p:ph idx="1"/>
          </p:nvPr>
        </p:nvSpPr>
        <p:spPr/>
        <p:txBody>
          <a:bodyPr/>
          <a:lstStyle/>
          <a:p>
            <a:r>
              <a:rPr lang="en-US" sz="2600" dirty="0" smtClean="0"/>
              <a:t>2)  Critical elements of the 1</a:t>
            </a:r>
            <a:r>
              <a:rPr lang="en-US" sz="2600" baseline="30000" dirty="0" smtClean="0"/>
              <a:t>st</a:t>
            </a:r>
            <a:r>
              <a:rPr lang="en-US" sz="2600" dirty="0" smtClean="0"/>
              <a:t> operation are completed and the primary surgeon is performing critical portions of the 2</a:t>
            </a:r>
            <a:r>
              <a:rPr lang="en-US" sz="2600" baseline="30000" dirty="0" smtClean="0"/>
              <a:t>nd</a:t>
            </a:r>
            <a:r>
              <a:rPr lang="en-US" sz="2600" dirty="0" smtClean="0"/>
              <a:t> operation in another room</a:t>
            </a:r>
          </a:p>
          <a:p>
            <a:pPr lvl="1"/>
            <a:r>
              <a:rPr lang="en-US" sz="2200" dirty="0" smtClean="0"/>
              <a:t>The primary surgeon must immediately assign another surgeon to the first OR room</a:t>
            </a:r>
          </a:p>
        </p:txBody>
      </p:sp>
      <p:pic>
        <p:nvPicPr>
          <p:cNvPr id="5122" name="Picture 2" descr="Image result for surgery clipart"/>
          <p:cNvPicPr>
            <a:picLocks noChangeAspect="1" noChangeArrowheads="1"/>
          </p:cNvPicPr>
          <p:nvPr/>
        </p:nvPicPr>
        <p:blipFill>
          <a:blip r:embed="rId2" cstate="print"/>
          <a:srcRect/>
          <a:stretch>
            <a:fillRect/>
          </a:stretch>
        </p:blipFill>
        <p:spPr bwMode="auto">
          <a:xfrm>
            <a:off x="3429000" y="4382538"/>
            <a:ext cx="2066925" cy="186586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800" dirty="0" smtClean="0"/>
              <a:t>Qualified Practitioners</a:t>
            </a:r>
            <a:endParaRPr lang="en-US" sz="3800" dirty="0"/>
          </a:p>
        </p:txBody>
      </p:sp>
      <p:sp>
        <p:nvSpPr>
          <p:cNvPr id="3" name="Content Placeholder 2"/>
          <p:cNvSpPr>
            <a:spLocks noGrp="1"/>
          </p:cNvSpPr>
          <p:nvPr>
            <p:ph idx="1"/>
          </p:nvPr>
        </p:nvSpPr>
        <p:spPr/>
        <p:txBody>
          <a:bodyPr>
            <a:normAutofit fontScale="70000" lnSpcReduction="20000"/>
          </a:bodyPr>
          <a:lstStyle/>
          <a:p>
            <a:r>
              <a:rPr lang="en-US" dirty="0" smtClean="0"/>
              <a:t>The primary surgeon may delegate part of the operation to qualified practitioners including, but not limited to:</a:t>
            </a:r>
          </a:p>
          <a:p>
            <a:pPr lvl="1"/>
            <a:r>
              <a:rPr lang="en-US" dirty="0" smtClean="0"/>
              <a:t>Residents</a:t>
            </a:r>
          </a:p>
          <a:p>
            <a:pPr lvl="1"/>
            <a:r>
              <a:rPr lang="en-US" dirty="0" smtClean="0"/>
              <a:t>Fellows</a:t>
            </a:r>
          </a:p>
          <a:p>
            <a:pPr lvl="1"/>
            <a:r>
              <a:rPr lang="en-US" dirty="0" smtClean="0"/>
              <a:t>Anesthesiologists</a:t>
            </a:r>
          </a:p>
          <a:p>
            <a:pPr lvl="1"/>
            <a:r>
              <a:rPr lang="en-US" dirty="0" smtClean="0"/>
              <a:t>Nurses</a:t>
            </a:r>
          </a:p>
          <a:p>
            <a:pPr lvl="1"/>
            <a:r>
              <a:rPr lang="en-US" dirty="0" smtClean="0"/>
              <a:t>Physician Assistants</a:t>
            </a:r>
          </a:p>
          <a:p>
            <a:pPr lvl="1"/>
            <a:r>
              <a:rPr lang="en-US" dirty="0" smtClean="0"/>
              <a:t>Nurse Practitioners</a:t>
            </a:r>
          </a:p>
          <a:p>
            <a:pPr lvl="1"/>
            <a:r>
              <a:rPr lang="en-US" dirty="0" smtClean="0"/>
              <a:t>Surgical Assistants</a:t>
            </a:r>
          </a:p>
          <a:p>
            <a:pPr lvl="1"/>
            <a:r>
              <a:rPr lang="en-US" dirty="0" smtClean="0"/>
              <a:t>Another attending under their personal direction</a:t>
            </a:r>
          </a:p>
          <a:p>
            <a:pPr lvl="1"/>
            <a:endParaRPr lang="en-US" dirty="0" smtClean="0"/>
          </a:p>
          <a:p>
            <a:r>
              <a:rPr lang="en-US" dirty="0" smtClean="0"/>
              <a:t>However, the primary surgeon’s personal responsibility cannot be delegated. They must be an active participant throughout the key or critical portions of the operation.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Informed Consent</a:t>
            </a:r>
            <a:endParaRPr lang="en-US" dirty="0"/>
          </a:p>
        </p:txBody>
      </p:sp>
      <p:sp>
        <p:nvSpPr>
          <p:cNvPr id="3" name="Content Placeholder 2"/>
          <p:cNvSpPr>
            <a:spLocks noGrp="1"/>
          </p:cNvSpPr>
          <p:nvPr>
            <p:ph idx="1"/>
          </p:nvPr>
        </p:nvSpPr>
        <p:spPr/>
        <p:txBody>
          <a:bodyPr>
            <a:normAutofit/>
          </a:bodyPr>
          <a:lstStyle/>
          <a:p>
            <a:r>
              <a:rPr lang="en-US" sz="2400" dirty="0" smtClean="0"/>
              <a:t>The </a:t>
            </a:r>
            <a:r>
              <a:rPr lang="en-US" sz="2400" dirty="0"/>
              <a:t>patient needs to be informed that the primary surgeon may not be in the room the whole time and the conversation must be well documented in the medical record</a:t>
            </a:r>
          </a:p>
          <a:p>
            <a:endParaRPr lang="en-US" sz="2400" dirty="0" smtClean="0"/>
          </a:p>
          <a:p>
            <a:r>
              <a:rPr lang="en-US" sz="2400" dirty="0" smtClean="0"/>
              <a:t>This discussion should also include the different types of qualified medical providers who will be participating in the operation and what their roles will be</a:t>
            </a:r>
          </a:p>
          <a:p>
            <a:endParaRPr lang="en-US" sz="2800" dirty="0" smtClean="0"/>
          </a:p>
          <a:p>
            <a:endParaRPr lang="en-US" sz="2800" dirty="0"/>
          </a:p>
        </p:txBody>
      </p:sp>
      <p:pic>
        <p:nvPicPr>
          <p:cNvPr id="3074" name="Picture 2" descr="Image result for informed consent clip art"/>
          <p:cNvPicPr>
            <a:picLocks noChangeAspect="1" noChangeArrowheads="1"/>
          </p:cNvPicPr>
          <p:nvPr/>
        </p:nvPicPr>
        <p:blipFill>
          <a:blip r:embed="rId2" cstate="print"/>
          <a:srcRect/>
          <a:stretch>
            <a:fillRect/>
          </a:stretch>
        </p:blipFill>
        <p:spPr bwMode="auto">
          <a:xfrm>
            <a:off x="3505200" y="5167008"/>
            <a:ext cx="1485900" cy="1414767"/>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Medicare Guidelines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Overlapping </a:t>
            </a:r>
            <a:r>
              <a:rPr lang="en-US" dirty="0" smtClean="0"/>
              <a:t>surgeries are a common practice at teaching hospitals</a:t>
            </a:r>
          </a:p>
          <a:p>
            <a:endParaRPr lang="en-US" dirty="0" smtClean="0"/>
          </a:p>
          <a:p>
            <a:r>
              <a:rPr lang="en-US" dirty="0" smtClean="0"/>
              <a:t>Medicare will pay for these types of surgeries if certain requirements are met:</a:t>
            </a:r>
          </a:p>
          <a:p>
            <a:pPr lvl="1"/>
            <a:r>
              <a:rPr lang="en-US" dirty="0" smtClean="0"/>
              <a:t>The teaching physician must be present during all critical </a:t>
            </a:r>
            <a:r>
              <a:rPr lang="en-US" dirty="0" smtClean="0"/>
              <a:t>or key portions </a:t>
            </a:r>
            <a:r>
              <a:rPr lang="en-US" dirty="0" smtClean="0"/>
              <a:t>of both operations</a:t>
            </a:r>
          </a:p>
          <a:p>
            <a:pPr lvl="1"/>
            <a:r>
              <a:rPr lang="en-US" dirty="0" smtClean="0"/>
              <a:t>The physician needs to personally document in the record that they were physically present during those critical portions</a:t>
            </a:r>
          </a:p>
          <a:p>
            <a:pPr lvl="1"/>
            <a:r>
              <a:rPr lang="en-US" dirty="0" smtClean="0"/>
              <a:t>When the teaching physician is not present and in another surgery they must arrange for another qualified surgeon to be immediately available to assist </a:t>
            </a:r>
            <a:r>
              <a:rPr lang="en-US" dirty="0" smtClean="0"/>
              <a:t>if </a:t>
            </a:r>
            <a:r>
              <a:rPr lang="en-US" dirty="0" smtClean="0"/>
              <a:t>the needs arises</a:t>
            </a:r>
          </a:p>
          <a:p>
            <a:pPr lvl="1"/>
            <a:r>
              <a:rPr lang="en-US" dirty="0" smtClean="0"/>
              <a:t>Medicare allows teaching physicians to use their personal clinical judgment to determine which portions of a procedure are critical</a:t>
            </a:r>
            <a:endParaRPr lang="en-US" dirty="0"/>
          </a:p>
        </p:txBody>
      </p:sp>
      <p:pic>
        <p:nvPicPr>
          <p:cNvPr id="2050" name="Picture 2" descr="Image result for cms"/>
          <p:cNvPicPr>
            <a:picLocks noChangeAspect="1" noChangeArrowheads="1"/>
          </p:cNvPicPr>
          <p:nvPr/>
        </p:nvPicPr>
        <p:blipFill>
          <a:blip r:embed="rId2" cstate="print"/>
          <a:srcRect/>
          <a:stretch>
            <a:fillRect/>
          </a:stretch>
        </p:blipFill>
        <p:spPr bwMode="auto">
          <a:xfrm>
            <a:off x="533400" y="673769"/>
            <a:ext cx="1181100" cy="621631"/>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379</TotalTime>
  <Words>686</Words>
  <Application>Microsoft Office PowerPoint</Application>
  <PresentationFormat>On-screen Show (4:3)</PresentationFormat>
  <Paragraphs>76</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Rockwell</vt:lpstr>
      <vt:lpstr>Wingdings 2</vt:lpstr>
      <vt:lpstr>Foundry</vt:lpstr>
      <vt:lpstr>Concurrent &amp; Overlapping Surgeries</vt:lpstr>
      <vt:lpstr>American College of Surgeons - Definitions of Concurrent &amp; Overlapping Surgeries</vt:lpstr>
      <vt:lpstr>Proposed Benefits &amp; Risks</vt:lpstr>
      <vt:lpstr>ACS Guidelines</vt:lpstr>
      <vt:lpstr>Overlapping Surgeries</vt:lpstr>
      <vt:lpstr>Overlapping Surgeries cont.</vt:lpstr>
      <vt:lpstr>Qualified Practitioners</vt:lpstr>
      <vt:lpstr>Informed Consent</vt:lpstr>
      <vt:lpstr>Medicare Guidelines</vt:lpstr>
      <vt:lpstr>References</vt:lpstr>
    </vt:vector>
  </TitlesOfParts>
  <Company>Crouse Hospital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Administrator</dc:creator>
  <cp:lastModifiedBy>Lauren Hartung</cp:lastModifiedBy>
  <cp:revision>36</cp:revision>
  <dcterms:created xsi:type="dcterms:W3CDTF">2016-08-01T14:16:20Z</dcterms:created>
  <dcterms:modified xsi:type="dcterms:W3CDTF">2022-09-01T14:07:54Z</dcterms:modified>
</cp:coreProperties>
</file>