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0"/>
  </p:notesMasterIdLst>
  <p:handoutMasterIdLst>
    <p:handoutMasterId r:id="rId21"/>
  </p:handoutMasterIdLst>
  <p:sldIdLst>
    <p:sldId id="298" r:id="rId2"/>
    <p:sldId id="288" r:id="rId3"/>
    <p:sldId id="296" r:id="rId4"/>
    <p:sldId id="258" r:id="rId5"/>
    <p:sldId id="259" r:id="rId6"/>
    <p:sldId id="262" r:id="rId7"/>
    <p:sldId id="295" r:id="rId8"/>
    <p:sldId id="287" r:id="rId9"/>
    <p:sldId id="272" r:id="rId10"/>
    <p:sldId id="283" r:id="rId11"/>
    <p:sldId id="269" r:id="rId12"/>
    <p:sldId id="265" r:id="rId13"/>
    <p:sldId id="266" r:id="rId14"/>
    <p:sldId id="273" r:id="rId15"/>
    <p:sldId id="260" r:id="rId16"/>
    <p:sldId id="278" r:id="rId17"/>
    <p:sldId id="290" r:id="rId18"/>
    <p:sldId id="281" r:id="rId19"/>
  </p:sldIdLst>
  <p:sldSz cx="9144000" cy="6858000" type="screen4x3"/>
  <p:notesSz cx="6858000" cy="92202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varScale="1">
        <p:scale>
          <a:sx n="110" d="100"/>
          <a:sy n="110" d="100"/>
        </p:scale>
        <p:origin x="16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804"/>
    </p:cViewPr>
  </p:sorterViewPr>
  <p:notesViewPr>
    <p:cSldViewPr>
      <p:cViewPr varScale="1">
        <p:scale>
          <a:sx n="43" d="100"/>
          <a:sy n="43" d="100"/>
        </p:scale>
        <p:origin x="-1428" y="-84"/>
      </p:cViewPr>
      <p:guideLst>
        <p:guide orient="horz" pos="290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dirty="0"/>
          </a:p>
        </p:txBody>
      </p:sp>
      <p:sp>
        <p:nvSpPr>
          <p:cNvPr id="31747"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dirty="0"/>
          </a:p>
        </p:txBody>
      </p:sp>
      <p:sp>
        <p:nvSpPr>
          <p:cNvPr id="31748" name="Rectangle 4"/>
          <p:cNvSpPr>
            <a:spLocks noGrp="1" noChangeArrowheads="1"/>
          </p:cNvSpPr>
          <p:nvPr>
            <p:ph type="ftr" sz="quarter" idx="2"/>
          </p:nvPr>
        </p:nvSpPr>
        <p:spPr bwMode="auto">
          <a:xfrm>
            <a:off x="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dirty="0"/>
          </a:p>
        </p:txBody>
      </p:sp>
      <p:sp>
        <p:nvSpPr>
          <p:cNvPr id="31749" name="Rectangle 5"/>
          <p:cNvSpPr>
            <a:spLocks noGrp="1" noChangeArrowheads="1"/>
          </p:cNvSpPr>
          <p:nvPr>
            <p:ph type="sldNum" sz="quarter" idx="3"/>
          </p:nvPr>
        </p:nvSpPr>
        <p:spPr bwMode="auto">
          <a:xfrm>
            <a:off x="388620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95DF5BEC-C3FF-4662-8DF8-1DDE490745FE}" type="slidenum">
              <a:rPr lang="en-US"/>
              <a:pPr>
                <a:defRPr/>
              </a:pPr>
              <a:t>‹#›</a:t>
            </a:fld>
            <a:endParaRPr lang="en-US" dirty="0"/>
          </a:p>
        </p:txBody>
      </p:sp>
    </p:spTree>
    <p:extLst>
      <p:ext uri="{BB962C8B-B14F-4D97-AF65-F5344CB8AC3E}">
        <p14:creationId xmlns:p14="http://schemas.microsoft.com/office/powerpoint/2010/main" val="1291965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58371"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13316"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8373" name="Rectangle 1029"/>
          <p:cNvSpPr>
            <a:spLocks noGrp="1" noChangeArrowheads="1"/>
          </p:cNvSpPr>
          <p:nvPr>
            <p:ph type="body" sz="quarter" idx="3"/>
          </p:nvPr>
        </p:nvSpPr>
        <p:spPr bwMode="auto">
          <a:xfrm>
            <a:off x="914400" y="4343400"/>
            <a:ext cx="50292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1030"/>
          <p:cNvSpPr>
            <a:spLocks noGrp="1" noChangeArrowheads="1"/>
          </p:cNvSpPr>
          <p:nvPr>
            <p:ph type="ftr" sz="quarter" idx="4"/>
          </p:nvPr>
        </p:nvSpPr>
        <p:spPr bwMode="auto">
          <a:xfrm>
            <a:off x="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58375" name="Rectangle 1031"/>
          <p:cNvSpPr>
            <a:spLocks noGrp="1" noChangeArrowheads="1"/>
          </p:cNvSpPr>
          <p:nvPr>
            <p:ph type="sldNum" sz="quarter" idx="5"/>
          </p:nvPr>
        </p:nvSpPr>
        <p:spPr bwMode="auto">
          <a:xfrm>
            <a:off x="388620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C26EDBE-65EC-4EAF-8F2F-4FC93980415B}" type="slidenum">
              <a:rPr lang="en-US"/>
              <a:pPr>
                <a:defRPr/>
              </a:pPr>
              <a:t>‹#›</a:t>
            </a:fld>
            <a:endParaRPr lang="en-US" dirty="0"/>
          </a:p>
        </p:txBody>
      </p:sp>
    </p:spTree>
    <p:extLst>
      <p:ext uri="{BB962C8B-B14F-4D97-AF65-F5344CB8AC3E}">
        <p14:creationId xmlns:p14="http://schemas.microsoft.com/office/powerpoint/2010/main" val="3671218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031"/>
          <p:cNvSpPr>
            <a:spLocks noGrp="1" noChangeArrowheads="1"/>
          </p:cNvSpPr>
          <p:nvPr>
            <p:ph type="sldNum" sz="quarter" idx="5"/>
          </p:nvPr>
        </p:nvSpPr>
        <p:spPr>
          <a:noFill/>
        </p:spPr>
        <p:txBody>
          <a:bodyPr/>
          <a:lstStyle/>
          <a:p>
            <a:fld id="{61F4E83B-1EBC-4936-8FCE-018C2B581247}" type="slidenum">
              <a:rPr lang="en-US" smtClean="0"/>
              <a:pPr/>
              <a:t>13</a:t>
            </a:fld>
            <a:endParaRPr lang="en-US" dirty="0" smtClean="0"/>
          </a:p>
        </p:txBody>
      </p:sp>
      <p:sp>
        <p:nvSpPr>
          <p:cNvPr id="43010" name="Rectangle 2"/>
          <p:cNvSpPr>
            <a:spLocks noGrp="1" noRot="1" noChangeAspect="1" noChangeArrowheads="1" noTextEdit="1"/>
          </p:cNvSpPr>
          <p:nvPr>
            <p:ph type="sldImg"/>
          </p:nvPr>
        </p:nvSpPr>
        <p:spPr>
          <a:xfrm>
            <a:off x="1123950" y="692150"/>
            <a:ext cx="4610100" cy="3457575"/>
          </a:xfrm>
          <a:solidFill>
            <a:srgbClr val="FFFFFF"/>
          </a:solidFill>
          <a:ln/>
        </p:spPr>
      </p:sp>
      <p:sp>
        <p:nvSpPr>
          <p:cNvPr id="43011" name="Rectangle 3"/>
          <p:cNvSpPr>
            <a:spLocks noGrp="1" noChangeArrowheads="1"/>
          </p:cNvSpPr>
          <p:nvPr>
            <p:ph type="body" idx="1"/>
          </p:nvPr>
        </p:nvSpPr>
        <p:spPr>
          <a:xfrm>
            <a:off x="914400" y="4379913"/>
            <a:ext cx="5029200" cy="4148137"/>
          </a:xfrm>
          <a:solidFill>
            <a:srgbClr val="FFFFFF"/>
          </a:solidFill>
          <a:ln>
            <a:solidFill>
              <a:srgbClr val="000000"/>
            </a:solidFill>
          </a:ln>
        </p:spPr>
        <p:txBody>
          <a:bodyPr/>
          <a:lstStyle/>
          <a:p>
            <a:pPr eaLnBrk="1" hangingPunct="1"/>
            <a:endParaRPr lang="en-US" dirty="0" smtClean="0"/>
          </a:p>
        </p:txBody>
      </p:sp>
    </p:spTree>
    <p:extLst>
      <p:ext uri="{BB962C8B-B14F-4D97-AF65-F5344CB8AC3E}">
        <p14:creationId xmlns:p14="http://schemas.microsoft.com/office/powerpoint/2010/main" val="92781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6861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Date Placeholder 3"/>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0"/>
            </a:lvl1pPr>
          </a:lstStyle>
          <a:p>
            <a:pPr>
              <a:defRPr/>
            </a:pPr>
            <a:endParaRPr lang="en-US" dirty="0"/>
          </a:p>
        </p:txBody>
      </p:sp>
      <p:sp>
        <p:nvSpPr>
          <p:cNvPr id="5" name="Footer Placeholder 4"/>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dirty="0"/>
          </a:p>
        </p:txBody>
      </p:sp>
      <p:sp>
        <p:nvSpPr>
          <p:cNvPr id="6" name="Slide Number Placeholder 5"/>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0"/>
            </a:lvl1pPr>
          </a:lstStyle>
          <a:p>
            <a:pPr>
              <a:defRPr/>
            </a:pPr>
            <a:fld id="{5E83F976-65E1-4125-950A-C57FF423601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43650" y="609600"/>
            <a:ext cx="21145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609600"/>
            <a:ext cx="61912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0" y="6400800"/>
            <a:ext cx="9144000" cy="457200"/>
          </a:xfrm>
          <a:prstGeom prst="rect">
            <a:avLst/>
          </a:prstGeom>
          <a:solidFill>
            <a:schemeClr val="accent1"/>
          </a:solidFill>
          <a:ln w="9525">
            <a:noFill/>
            <a:miter lim="800000"/>
            <a:headEnd/>
            <a:tailEnd/>
          </a:ln>
          <a:effectLst/>
        </p:spPr>
        <p:txBody>
          <a:bodyPr anchor="ctr"/>
          <a:lstStyle/>
          <a:p>
            <a:pPr>
              <a:defRPr/>
            </a:pPr>
            <a:endParaRPr lang="en-US" sz="2800" dirty="0">
              <a:solidFill>
                <a:schemeClr val="bg1"/>
              </a:solidFill>
              <a:latin typeface="Arial" charset="0"/>
            </a:endParaRPr>
          </a:p>
        </p:txBody>
      </p:sp>
      <p:sp>
        <p:nvSpPr>
          <p:cNvPr id="21507" name="Rectangle 3"/>
          <p:cNvSpPr>
            <a:spLocks noGrp="1" noChangeArrowheads="1"/>
          </p:cNvSpPr>
          <p:nvPr>
            <p:ph type="title"/>
          </p:nvPr>
        </p:nvSpPr>
        <p:spPr bwMode="auto">
          <a:xfrm>
            <a:off x="0" y="609600"/>
            <a:ext cx="84582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21508" name="Rectangle 4"/>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Lst>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14400"/>
            <a:ext cx="8458200" cy="381000"/>
          </a:xfrm>
        </p:spPr>
        <p:txBody>
          <a:bodyPr/>
          <a:lstStyle/>
          <a:p>
            <a:pPr algn="ctr"/>
            <a:r>
              <a:rPr lang="en-US" dirty="0" smtClean="0">
                <a:solidFill>
                  <a:srgbClr val="000000"/>
                </a:solidFill>
              </a:rPr>
              <a:t>       ADVANCE DIRECTIVES</a:t>
            </a:r>
            <a:endParaRPr lang="en-US" dirty="0"/>
          </a:p>
        </p:txBody>
      </p:sp>
      <p:sp>
        <p:nvSpPr>
          <p:cNvPr id="4" name="Content Placeholder 3"/>
          <p:cNvSpPr>
            <a:spLocks noGrp="1"/>
          </p:cNvSpPr>
          <p:nvPr>
            <p:ph idx="1"/>
          </p:nvPr>
        </p:nvSpPr>
        <p:spPr>
          <a:xfrm>
            <a:off x="685800" y="1828800"/>
            <a:ext cx="7772400" cy="4114800"/>
          </a:xfrm>
        </p:spPr>
        <p:txBody>
          <a:bodyPr/>
          <a:lstStyle/>
          <a:p>
            <a:pPr marL="0" lvl="0" indent="0" algn="ctr" eaLnBrk="1" hangingPunct="1">
              <a:buNone/>
            </a:pPr>
            <a:r>
              <a:rPr lang="en-US" sz="3200" dirty="0" smtClean="0">
                <a:solidFill>
                  <a:srgbClr val="000000"/>
                </a:solidFill>
              </a:rPr>
              <a:t>A Learning Module </a:t>
            </a:r>
          </a:p>
          <a:p>
            <a:pPr marL="0" lvl="0" indent="0" algn="ctr" eaLnBrk="1" hangingPunct="1">
              <a:buNone/>
            </a:pPr>
            <a:r>
              <a:rPr lang="en-US" sz="3200" dirty="0" smtClean="0">
                <a:solidFill>
                  <a:srgbClr val="000000"/>
                </a:solidFill>
              </a:rPr>
              <a:t>for Physicians</a:t>
            </a:r>
          </a:p>
          <a:p>
            <a:endParaRPr lang="en-US" dirty="0"/>
          </a:p>
        </p:txBody>
      </p:sp>
      <p:pic>
        <p:nvPicPr>
          <p:cNvPr id="5122" name="Picture 2" descr="http://www.siumed.edu/ethics/Images/advance%20directive.GIF"/>
          <p:cNvPicPr>
            <a:picLocks noChangeAspect="1" noChangeArrowheads="1"/>
          </p:cNvPicPr>
          <p:nvPr/>
        </p:nvPicPr>
        <p:blipFill>
          <a:blip r:embed="rId2" cstate="print"/>
          <a:srcRect/>
          <a:stretch>
            <a:fillRect/>
          </a:stretch>
        </p:blipFill>
        <p:spPr bwMode="auto">
          <a:xfrm>
            <a:off x="3429000" y="3592068"/>
            <a:ext cx="2114550" cy="255155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7"/>
          <p:cNvSpPr>
            <a:spLocks noGrp="1"/>
          </p:cNvSpPr>
          <p:nvPr>
            <p:ph type="title"/>
          </p:nvPr>
        </p:nvSpPr>
        <p:spPr/>
        <p:txBody>
          <a:bodyPr/>
          <a:lstStyle/>
          <a:p>
            <a:pPr algn="ctr"/>
            <a:r>
              <a:rPr lang="en-US" sz="2400" dirty="0" smtClean="0"/>
              <a:t>Living Will cont.</a:t>
            </a:r>
          </a:p>
        </p:txBody>
      </p:sp>
      <p:sp>
        <p:nvSpPr>
          <p:cNvPr id="6148" name="Content Placeholder 8"/>
          <p:cNvSpPr>
            <a:spLocks noGrp="1"/>
          </p:cNvSpPr>
          <p:nvPr>
            <p:ph idx="1"/>
          </p:nvPr>
        </p:nvSpPr>
        <p:spPr>
          <a:xfrm>
            <a:off x="685800" y="1524000"/>
            <a:ext cx="7772400" cy="4114800"/>
          </a:xfrm>
        </p:spPr>
        <p:txBody>
          <a:bodyPr/>
          <a:lstStyle/>
          <a:p>
            <a:r>
              <a:rPr lang="en-US" sz="1800" dirty="0" smtClean="0"/>
              <a:t>The maker of a living will attempts to predict the health care issues that may arise in the future, and states in writing choices regarding care that should or should not be administered.  It is meant to guide decision makers.</a:t>
            </a:r>
          </a:p>
          <a:p>
            <a:endParaRPr lang="en-US" sz="1800" dirty="0" smtClean="0"/>
          </a:p>
          <a:p>
            <a:r>
              <a:rPr lang="en-US" sz="1800" dirty="0" smtClean="0"/>
              <a:t>It usually addresses Life-Sustaining Treatments for patients who are:</a:t>
            </a:r>
          </a:p>
          <a:p>
            <a:pPr lvl="1"/>
            <a:r>
              <a:rPr lang="en-US" sz="1800" dirty="0" smtClean="0"/>
              <a:t>Terminal</a:t>
            </a:r>
          </a:p>
          <a:p>
            <a:pPr lvl="1"/>
            <a:r>
              <a:rPr lang="en-US" sz="1800" dirty="0" smtClean="0"/>
              <a:t>Permanently unconscious</a:t>
            </a:r>
          </a:p>
          <a:p>
            <a:pPr lvl="1"/>
            <a:r>
              <a:rPr lang="en-US" sz="1800" dirty="0" smtClean="0"/>
              <a:t>Not likely to regain the ability to make decisions</a:t>
            </a:r>
            <a:endParaRPr lang="en-US" sz="1800" dirty="0"/>
          </a:p>
          <a:p>
            <a:pPr lvl="1"/>
            <a:endParaRPr lang="en-US" sz="1800" dirty="0" smtClean="0"/>
          </a:p>
          <a:p>
            <a:r>
              <a:rPr lang="en-US" sz="1800" dirty="0"/>
              <a:t>In New York State, a living will is “clear and convincing evidence” of a patient’s wishes, however </a:t>
            </a:r>
            <a:r>
              <a:rPr lang="en-US" sz="1800" b="1" u="sng" dirty="0"/>
              <a:t>it is not an actionable order</a:t>
            </a:r>
            <a:r>
              <a:rPr lang="en-US" sz="1800" dirty="0"/>
              <a:t>, you still need a decision maker (HCP or PHL surrogate) to execute the order</a:t>
            </a:r>
          </a:p>
          <a:p>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eaLnBrk="1" hangingPunct="1"/>
            <a:r>
              <a:rPr lang="en-US" sz="2400" dirty="0" smtClean="0"/>
              <a:t>Health Care Proxy</a:t>
            </a:r>
          </a:p>
        </p:txBody>
      </p:sp>
      <p:sp>
        <p:nvSpPr>
          <p:cNvPr id="39938" name="Content Placeholder 3"/>
          <p:cNvSpPr>
            <a:spLocks noGrp="1"/>
          </p:cNvSpPr>
          <p:nvPr>
            <p:ph idx="1"/>
          </p:nvPr>
        </p:nvSpPr>
        <p:spPr>
          <a:xfrm>
            <a:off x="685800" y="1447800"/>
            <a:ext cx="7772400" cy="4114800"/>
          </a:xfrm>
        </p:spPr>
        <p:txBody>
          <a:bodyPr/>
          <a:lstStyle/>
          <a:p>
            <a:r>
              <a:rPr lang="en-US" sz="1800" dirty="0" smtClean="0"/>
              <a:t>The Health Care Proxy Law allows a person to name an individual to act on the person’s behalf to make health care decisions if the person becomes unable to make decisions for themselves</a:t>
            </a:r>
          </a:p>
          <a:p>
            <a:endParaRPr lang="en-US" sz="1800" dirty="0" smtClean="0"/>
          </a:p>
          <a:p>
            <a:r>
              <a:rPr lang="en-US" sz="1800" dirty="0" smtClean="0"/>
              <a:t>The </a:t>
            </a:r>
            <a:r>
              <a:rPr lang="en-US" sz="1800" dirty="0"/>
              <a:t>person chosen as </a:t>
            </a:r>
            <a:r>
              <a:rPr lang="en-US" sz="1800" dirty="0" smtClean="0"/>
              <a:t>health care </a:t>
            </a:r>
            <a:r>
              <a:rPr lang="en-US" sz="1800" dirty="0" smtClean="0"/>
              <a:t>agent </a:t>
            </a:r>
            <a:r>
              <a:rPr lang="en-US" sz="1800" dirty="0"/>
              <a:t>should be someone trusted to follow the patient’s wishes and any cultural or religious philosophies. </a:t>
            </a:r>
          </a:p>
          <a:p>
            <a:endParaRPr lang="en-US" sz="1800" dirty="0"/>
          </a:p>
          <a:p>
            <a:endParaRPr lang="en-US" sz="1800" dirty="0" smtClean="0"/>
          </a:p>
          <a:p>
            <a:endParaRPr lang="en-US" sz="1800" dirty="0" smtClean="0"/>
          </a:p>
        </p:txBody>
      </p:sp>
      <p:pic>
        <p:nvPicPr>
          <p:cNvPr id="2" name="Picture 1"/>
          <p:cNvPicPr>
            <a:picLocks noChangeAspect="1"/>
          </p:cNvPicPr>
          <p:nvPr/>
        </p:nvPicPr>
        <p:blipFill>
          <a:blip r:embed="rId2"/>
          <a:stretch>
            <a:fillRect/>
          </a:stretch>
        </p:blipFill>
        <p:spPr>
          <a:xfrm>
            <a:off x="3124200" y="3790406"/>
            <a:ext cx="2697827" cy="22293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algn="ctr" eaLnBrk="1" hangingPunct="1"/>
            <a:r>
              <a:rPr lang="en-US" sz="2400" dirty="0" smtClean="0"/>
              <a:t>Health Care Proxy cont.</a:t>
            </a:r>
          </a:p>
        </p:txBody>
      </p:sp>
      <p:sp>
        <p:nvSpPr>
          <p:cNvPr id="40962" name="Content Placeholder 3"/>
          <p:cNvSpPr>
            <a:spLocks noGrp="1"/>
          </p:cNvSpPr>
          <p:nvPr>
            <p:ph idx="1"/>
          </p:nvPr>
        </p:nvSpPr>
        <p:spPr>
          <a:xfrm>
            <a:off x="685800" y="1295400"/>
            <a:ext cx="7772400" cy="4114800"/>
          </a:xfrm>
        </p:spPr>
        <p:txBody>
          <a:bodyPr/>
          <a:lstStyle/>
          <a:p>
            <a:r>
              <a:rPr lang="en-US" sz="1800" dirty="0" smtClean="0"/>
              <a:t>The health care </a:t>
            </a:r>
            <a:r>
              <a:rPr lang="en-US" sz="1800" dirty="0" smtClean="0"/>
              <a:t>agent </a:t>
            </a:r>
            <a:r>
              <a:rPr lang="en-US" sz="1800" dirty="0" smtClean="0"/>
              <a:t>will serve as an advocate for the patient, even if they themselves would make different decisions in a similar situation. </a:t>
            </a:r>
          </a:p>
          <a:p>
            <a:endParaRPr lang="en-US" sz="1800" dirty="0" smtClean="0"/>
          </a:p>
          <a:p>
            <a:r>
              <a:rPr lang="en-US" sz="1800" dirty="0" smtClean="0"/>
              <a:t>If a patient has multiple Health Care Proxy documents, the one with the most current date should be followed.</a:t>
            </a:r>
          </a:p>
          <a:p>
            <a:endParaRPr lang="en-US" sz="1800" dirty="0" smtClean="0">
              <a:solidFill>
                <a:schemeClr val="accent2"/>
              </a:solidFill>
            </a:endParaRPr>
          </a:p>
          <a:p>
            <a:r>
              <a:rPr lang="en-US" sz="1800" b="1" dirty="0" smtClean="0">
                <a:solidFill>
                  <a:schemeClr val="accent2"/>
                </a:solidFill>
              </a:rPr>
              <a:t>Only a patient can appoint and void their Health Care Proxy. </a:t>
            </a:r>
          </a:p>
          <a:p>
            <a:endParaRPr lang="en-US" sz="1800" dirty="0" smtClean="0"/>
          </a:p>
          <a:p>
            <a:endParaRPr lang="en-US" sz="1800" dirty="0" smtClean="0"/>
          </a:p>
          <a:p>
            <a:endParaRPr lang="en-US" sz="1800" dirty="0" smtClean="0"/>
          </a:p>
        </p:txBody>
      </p:sp>
      <p:pic>
        <p:nvPicPr>
          <p:cNvPr id="40963" name="Picture 2" descr="C:\Documents and Settings\laurenhartung\Local Settings\Temporary Internet Files\Content.IE5\YYRENILT\MC900439824[1].png"/>
          <p:cNvPicPr>
            <a:picLocks noChangeAspect="1" noChangeArrowheads="1"/>
          </p:cNvPicPr>
          <p:nvPr/>
        </p:nvPicPr>
        <p:blipFill>
          <a:blip r:embed="rId2" cstate="print"/>
          <a:srcRect/>
          <a:stretch>
            <a:fillRect/>
          </a:stretch>
        </p:blipFill>
        <p:spPr bwMode="auto">
          <a:xfrm>
            <a:off x="3559968" y="4343400"/>
            <a:ext cx="2024063" cy="2024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3"/>
          <p:cNvSpPr>
            <a:spLocks noGrp="1"/>
          </p:cNvSpPr>
          <p:nvPr>
            <p:ph type="title"/>
          </p:nvPr>
        </p:nvSpPr>
        <p:spPr/>
        <p:txBody>
          <a:bodyPr/>
          <a:lstStyle/>
          <a:p>
            <a:pPr algn="ctr"/>
            <a:r>
              <a:rPr lang="en-US" dirty="0" smtClean="0"/>
              <a:t>Medical Orders for Life-Sustaining Treatment (MOLST)</a:t>
            </a:r>
          </a:p>
        </p:txBody>
      </p:sp>
      <p:sp>
        <p:nvSpPr>
          <p:cNvPr id="41986" name="Content Placeholder 4"/>
          <p:cNvSpPr>
            <a:spLocks noGrp="1"/>
          </p:cNvSpPr>
          <p:nvPr>
            <p:ph idx="1"/>
          </p:nvPr>
        </p:nvSpPr>
        <p:spPr>
          <a:xfrm>
            <a:off x="685800" y="1600200"/>
            <a:ext cx="8001000" cy="4114800"/>
          </a:xfrm>
        </p:spPr>
        <p:txBody>
          <a:bodyPr/>
          <a:lstStyle/>
          <a:p>
            <a:r>
              <a:rPr lang="en-US" sz="1800" dirty="0" smtClean="0"/>
              <a:t>The MOLST is a physician order form used statewide that provides specific medical orders. It is intended for patients with serious health conditions who:</a:t>
            </a:r>
          </a:p>
          <a:p>
            <a:pPr lvl="1"/>
            <a:r>
              <a:rPr lang="en-US" sz="1800" dirty="0" smtClean="0"/>
              <a:t>Want to avoid or receive any or all life-sustaining treatment</a:t>
            </a:r>
          </a:p>
          <a:p>
            <a:pPr lvl="1"/>
            <a:r>
              <a:rPr lang="en-US" sz="1800" dirty="0" smtClean="0"/>
              <a:t>Reside in a long-term care facility or require long-term care</a:t>
            </a:r>
          </a:p>
          <a:p>
            <a:pPr lvl="1"/>
            <a:r>
              <a:rPr lang="en-US" sz="1800" dirty="0" smtClean="0"/>
              <a:t>Might die within the next year</a:t>
            </a:r>
          </a:p>
          <a:p>
            <a:endParaRPr lang="en-US" sz="1000" dirty="0" smtClean="0"/>
          </a:p>
          <a:p>
            <a:r>
              <a:rPr lang="en-US" sz="1800" dirty="0" smtClean="0"/>
              <a:t>Page 1 lists the options for DNR or CPR in the event of actual cardiac &amp;/or respiratory </a:t>
            </a:r>
            <a:r>
              <a:rPr lang="en-US" sz="1800" b="1" dirty="0" smtClean="0"/>
              <a:t>arrest</a:t>
            </a:r>
          </a:p>
          <a:p>
            <a:endParaRPr lang="en-US" sz="1000" b="1" dirty="0" smtClean="0"/>
          </a:p>
          <a:p>
            <a:r>
              <a:rPr lang="en-US" sz="1800" dirty="0" smtClean="0"/>
              <a:t>Page 2 lists the other orders for life-sustaining treatment (intubation, feeding tube placement, antibiotics, etc)</a:t>
            </a:r>
          </a:p>
          <a:p>
            <a:endParaRPr lang="en-US" sz="1000" dirty="0" smtClean="0"/>
          </a:p>
          <a:p>
            <a:r>
              <a:rPr lang="en-US" sz="1800" b="1" dirty="0" smtClean="0">
                <a:solidFill>
                  <a:schemeClr val="accent2"/>
                </a:solidFill>
              </a:rPr>
              <a:t>MOLST is the only form authorized in NYS for documenting both DNR and DNI orders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7"/>
          <p:cNvSpPr>
            <a:spLocks noGrp="1"/>
          </p:cNvSpPr>
          <p:nvPr>
            <p:ph type="title"/>
          </p:nvPr>
        </p:nvSpPr>
        <p:spPr/>
        <p:txBody>
          <a:bodyPr/>
          <a:lstStyle/>
          <a:p>
            <a:pPr algn="ctr"/>
            <a:r>
              <a:rPr lang="en-US" dirty="0" smtClean="0"/>
              <a:t>MOLST vs. Nonhospital DNR</a:t>
            </a:r>
          </a:p>
        </p:txBody>
      </p:sp>
      <p:sp>
        <p:nvSpPr>
          <p:cNvPr id="44034" name="Text Placeholder 10"/>
          <p:cNvSpPr>
            <a:spLocks noGrp="1"/>
          </p:cNvSpPr>
          <p:nvPr>
            <p:ph type="body" idx="1"/>
          </p:nvPr>
        </p:nvSpPr>
        <p:spPr/>
        <p:txBody>
          <a:bodyPr/>
          <a:lstStyle/>
          <a:p>
            <a:r>
              <a:rPr lang="en-US" sz="2000" dirty="0" smtClean="0"/>
              <a:t>MOLST</a:t>
            </a:r>
            <a:r>
              <a:rPr lang="en-US" dirty="0" smtClean="0"/>
              <a:t>	</a:t>
            </a:r>
          </a:p>
        </p:txBody>
      </p:sp>
      <p:sp>
        <p:nvSpPr>
          <p:cNvPr id="44035" name="Content Placeholder 11"/>
          <p:cNvSpPr>
            <a:spLocks noGrp="1"/>
          </p:cNvSpPr>
          <p:nvPr>
            <p:ph sz="half" idx="2"/>
          </p:nvPr>
        </p:nvSpPr>
        <p:spPr/>
        <p:txBody>
          <a:bodyPr/>
          <a:lstStyle/>
          <a:p>
            <a:r>
              <a:rPr lang="en-US" sz="1800" dirty="0" smtClean="0"/>
              <a:t>Only actionable DNI order in NYS</a:t>
            </a:r>
          </a:p>
          <a:p>
            <a:r>
              <a:rPr lang="en-US" sz="1800" dirty="0" smtClean="0"/>
              <a:t>Lists both DNR and DNI orders</a:t>
            </a:r>
          </a:p>
          <a:p>
            <a:endParaRPr lang="en-US" dirty="0" smtClean="0"/>
          </a:p>
        </p:txBody>
      </p:sp>
      <p:sp>
        <p:nvSpPr>
          <p:cNvPr id="44036" name="Text Placeholder 12"/>
          <p:cNvSpPr>
            <a:spLocks noGrp="1"/>
          </p:cNvSpPr>
          <p:nvPr>
            <p:ph type="body" sz="quarter" idx="3"/>
          </p:nvPr>
        </p:nvSpPr>
        <p:spPr/>
        <p:txBody>
          <a:bodyPr/>
          <a:lstStyle/>
          <a:p>
            <a:r>
              <a:rPr lang="en-US" sz="2000" dirty="0" smtClean="0"/>
              <a:t>Nonhospital DNR</a:t>
            </a:r>
          </a:p>
        </p:txBody>
      </p:sp>
      <p:sp>
        <p:nvSpPr>
          <p:cNvPr id="44037" name="Content Placeholder 13"/>
          <p:cNvSpPr>
            <a:spLocks noGrp="1"/>
          </p:cNvSpPr>
          <p:nvPr>
            <p:ph sz="quarter" idx="4"/>
          </p:nvPr>
        </p:nvSpPr>
        <p:spPr>
          <a:xfrm>
            <a:off x="4645025" y="2174875"/>
            <a:ext cx="4194175" cy="3951288"/>
          </a:xfrm>
        </p:spPr>
        <p:txBody>
          <a:bodyPr/>
          <a:lstStyle/>
          <a:p>
            <a:r>
              <a:rPr lang="en-US" sz="1800" dirty="0" smtClean="0"/>
              <a:t>Does not indicate DNI as an option </a:t>
            </a:r>
          </a:p>
          <a:p>
            <a:r>
              <a:rPr lang="en-US" sz="1800" dirty="0" smtClean="0"/>
              <a:t>Patients may get intubated by Emergency Services personnel if NOT yet in cardiac/respiratory </a:t>
            </a:r>
            <a:r>
              <a:rPr lang="en-US" sz="1800" b="1" dirty="0" smtClean="0"/>
              <a:t>arrest</a:t>
            </a:r>
          </a:p>
        </p:txBody>
      </p:sp>
      <p:pic>
        <p:nvPicPr>
          <p:cNvPr id="44038" name="Picture 3"/>
          <p:cNvPicPr>
            <a:picLocks noChangeAspect="1" noChangeArrowheads="1"/>
          </p:cNvPicPr>
          <p:nvPr/>
        </p:nvPicPr>
        <p:blipFill>
          <a:blip r:embed="rId2" cstate="print"/>
          <a:srcRect/>
          <a:stretch>
            <a:fillRect/>
          </a:stretch>
        </p:blipFill>
        <p:spPr bwMode="auto">
          <a:xfrm>
            <a:off x="5715000" y="3825875"/>
            <a:ext cx="1714500" cy="2193925"/>
          </a:xfrm>
          <a:prstGeom prst="rect">
            <a:avLst/>
          </a:prstGeom>
          <a:noFill/>
          <a:ln w="9525">
            <a:noFill/>
            <a:miter lim="800000"/>
            <a:headEnd/>
            <a:tailEnd/>
          </a:ln>
        </p:spPr>
      </p:pic>
      <p:pic>
        <p:nvPicPr>
          <p:cNvPr id="44039" name="Picture 3"/>
          <p:cNvPicPr>
            <a:picLocks noChangeAspect="1" noChangeArrowheads="1"/>
          </p:cNvPicPr>
          <p:nvPr/>
        </p:nvPicPr>
        <p:blipFill>
          <a:blip r:embed="rId3" cstate="print"/>
          <a:srcRect/>
          <a:stretch>
            <a:fillRect/>
          </a:stretch>
        </p:blipFill>
        <p:spPr bwMode="auto">
          <a:xfrm>
            <a:off x="1435100" y="3810000"/>
            <a:ext cx="1689100" cy="2189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3"/>
          <p:cNvSpPr>
            <a:spLocks noGrp="1"/>
          </p:cNvSpPr>
          <p:nvPr>
            <p:ph type="title"/>
          </p:nvPr>
        </p:nvSpPr>
        <p:spPr/>
        <p:txBody>
          <a:bodyPr/>
          <a:lstStyle/>
          <a:p>
            <a:pPr algn="ctr"/>
            <a:r>
              <a:rPr lang="en-US" dirty="0" smtClean="0"/>
              <a:t>Nonhospital Order Not to Resuscitate </a:t>
            </a:r>
            <a:br>
              <a:rPr lang="en-US" dirty="0" smtClean="0"/>
            </a:br>
            <a:r>
              <a:rPr lang="en-US" dirty="0" smtClean="0"/>
              <a:t>(DNR Order)</a:t>
            </a:r>
          </a:p>
        </p:txBody>
      </p:sp>
      <p:sp>
        <p:nvSpPr>
          <p:cNvPr id="45058" name="Content Placeholder 4"/>
          <p:cNvSpPr>
            <a:spLocks noGrp="1"/>
          </p:cNvSpPr>
          <p:nvPr>
            <p:ph idx="1"/>
          </p:nvPr>
        </p:nvSpPr>
        <p:spPr/>
        <p:txBody>
          <a:bodyPr/>
          <a:lstStyle/>
          <a:p>
            <a:r>
              <a:rPr lang="en-US" sz="1800" dirty="0" smtClean="0"/>
              <a:t>Do not resuscitate (DNR) means, for a patient in cardiac and/or respiratory arrest, NO chest compressions, ventilation, defibrillation, endotracheal intubation, or ACLS medications.</a:t>
            </a:r>
          </a:p>
          <a:p>
            <a:pPr>
              <a:buNone/>
            </a:pPr>
            <a:endParaRPr lang="en-US" sz="1800" dirty="0" smtClean="0"/>
          </a:p>
          <a:p>
            <a:r>
              <a:rPr lang="en-US" sz="1800" dirty="0" smtClean="0"/>
              <a:t>If the patient is </a:t>
            </a:r>
            <a:r>
              <a:rPr lang="en-US" sz="1800" b="1" dirty="0" smtClean="0"/>
              <a:t>NOT</a:t>
            </a:r>
            <a:r>
              <a:rPr lang="en-US" sz="1800" dirty="0" smtClean="0"/>
              <a:t> in cardiac and/or respiratory arrest, full treatment for all injuries, pain, difficult or insufficient breathing, hemorrhage and/or other medical conditions must be provided.</a:t>
            </a:r>
          </a:p>
        </p:txBody>
      </p:sp>
      <p:pic>
        <p:nvPicPr>
          <p:cNvPr id="45059" name="Picture 6" descr="MC900058942[1]"/>
          <p:cNvPicPr>
            <a:picLocks noChangeAspect="1" noChangeArrowheads="1"/>
          </p:cNvPicPr>
          <p:nvPr/>
        </p:nvPicPr>
        <p:blipFill>
          <a:blip r:embed="rId2" cstate="print"/>
          <a:srcRect/>
          <a:stretch>
            <a:fillRect/>
          </a:stretch>
        </p:blipFill>
        <p:spPr bwMode="auto">
          <a:xfrm>
            <a:off x="3124200" y="4343400"/>
            <a:ext cx="2438400" cy="176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fontScale="90000"/>
          </a:bodyPr>
          <a:lstStyle/>
          <a:p>
            <a:pPr algn="ctr" eaLnBrk="1" hangingPunct="1">
              <a:defRPr/>
            </a:pPr>
            <a:r>
              <a:rPr lang="en-US" sz="2400" dirty="0" smtClean="0"/>
              <a:t>DNR Orders</a:t>
            </a:r>
          </a:p>
        </p:txBody>
      </p:sp>
      <p:sp>
        <p:nvSpPr>
          <p:cNvPr id="46082" name="Content Placeholder 3"/>
          <p:cNvSpPr>
            <a:spLocks noGrp="1"/>
          </p:cNvSpPr>
          <p:nvPr>
            <p:ph idx="1"/>
          </p:nvPr>
        </p:nvSpPr>
        <p:spPr>
          <a:xfrm>
            <a:off x="609600" y="1219200"/>
            <a:ext cx="7772400" cy="4114800"/>
          </a:xfrm>
        </p:spPr>
        <p:txBody>
          <a:bodyPr/>
          <a:lstStyle/>
          <a:p>
            <a:r>
              <a:rPr lang="en-US" sz="1800" dirty="0" smtClean="0"/>
              <a:t>DNR orders can be initiated by the patient or, if the patient is unable to take part in healthcare decisions, DNR orders can be initiated by an HCP or PHL surrogate.</a:t>
            </a:r>
            <a:br>
              <a:rPr lang="en-US" sz="1800" dirty="0" smtClean="0"/>
            </a:br>
            <a:endParaRPr lang="en-US" sz="1800" dirty="0" smtClean="0"/>
          </a:p>
          <a:p>
            <a:r>
              <a:rPr lang="en-US" sz="1800" dirty="0" smtClean="0"/>
              <a:t>If the patient has no Health Care Proxy, no Public Health Law surrogate, and no family or friends that are able or willing to make decisions for the patient, 2 physicians can initiate a DNR order for the patient, only if they feel death is imminent and the patient will die with or without life-sustaining treatment.</a:t>
            </a:r>
            <a:br>
              <a:rPr lang="en-US" sz="1800" dirty="0" smtClean="0"/>
            </a:br>
            <a:endParaRPr lang="en-US" dirty="0" smtClean="0"/>
          </a:p>
        </p:txBody>
      </p:sp>
      <p:pic>
        <p:nvPicPr>
          <p:cNvPr id="46083" name="Picture 3" descr="pg1p0100"/>
          <p:cNvPicPr>
            <a:picLocks noChangeAspect="1" noChangeArrowheads="1"/>
          </p:cNvPicPr>
          <p:nvPr/>
        </p:nvPicPr>
        <p:blipFill>
          <a:blip r:embed="rId2" cstate="print"/>
          <a:srcRect/>
          <a:stretch>
            <a:fillRect/>
          </a:stretch>
        </p:blipFill>
        <p:spPr bwMode="auto">
          <a:xfrm>
            <a:off x="2895600" y="4255477"/>
            <a:ext cx="2743200" cy="16881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algn="ctr" eaLnBrk="1" hangingPunct="1"/>
            <a:r>
              <a:rPr lang="en-US" sz="2400" dirty="0" smtClean="0"/>
              <a:t>DNR Orders cont.</a:t>
            </a:r>
          </a:p>
        </p:txBody>
      </p:sp>
      <p:sp>
        <p:nvSpPr>
          <p:cNvPr id="47106" name="Content Placeholder 3"/>
          <p:cNvSpPr>
            <a:spLocks noGrp="1"/>
          </p:cNvSpPr>
          <p:nvPr>
            <p:ph idx="1"/>
          </p:nvPr>
        </p:nvSpPr>
        <p:spPr>
          <a:xfrm>
            <a:off x="685800" y="1295400"/>
            <a:ext cx="7772400" cy="4114800"/>
          </a:xfrm>
        </p:spPr>
        <p:txBody>
          <a:bodyPr/>
          <a:lstStyle/>
          <a:p>
            <a:r>
              <a:rPr lang="en-US" sz="1800" dirty="0" smtClean="0"/>
              <a:t>DNR orders can be obtained as verbal consent in person or over the phone, as long as there are 2 witnesses. One of the witnesses can be the physician signing the order.</a:t>
            </a:r>
          </a:p>
          <a:p>
            <a:endParaRPr lang="en-US" sz="800" dirty="0" smtClean="0"/>
          </a:p>
          <a:p>
            <a:r>
              <a:rPr lang="en-US" sz="1800" dirty="0" smtClean="0"/>
              <a:t>The DNR order needs to be signed by the physician within 24 hours of completion. </a:t>
            </a:r>
          </a:p>
          <a:p>
            <a:endParaRPr lang="en-US" sz="800" dirty="0" smtClean="0"/>
          </a:p>
          <a:p>
            <a:r>
              <a:rPr lang="en-US" sz="1800" dirty="0" smtClean="0"/>
              <a:t>In the hospital, a DNR order should be reviewed every 7 days by the physician and each review should be signed and dated. </a:t>
            </a:r>
          </a:p>
          <a:p>
            <a:endParaRPr lang="en-US" sz="800" dirty="0" smtClean="0"/>
          </a:p>
          <a:p>
            <a:r>
              <a:rPr lang="en-US" sz="1800" dirty="0" smtClean="0"/>
              <a:t>However, even if the order is not signed, </a:t>
            </a:r>
            <a:r>
              <a:rPr lang="en-US" sz="1800" u="sng" dirty="0" smtClean="0"/>
              <a:t>the most important thing is to honor the patient’s wishes</a:t>
            </a:r>
            <a:r>
              <a:rPr lang="en-US" sz="1800" dirty="0" smtClean="0"/>
              <a:t>.</a:t>
            </a:r>
          </a:p>
          <a:p>
            <a:endParaRPr lang="en-US" sz="1800" dirty="0" smtClean="0"/>
          </a:p>
        </p:txBody>
      </p:sp>
      <p:pic>
        <p:nvPicPr>
          <p:cNvPr id="47107" name="Picture 3" descr="j0240719"/>
          <p:cNvPicPr>
            <a:picLocks noChangeAspect="1" noChangeArrowheads="1"/>
          </p:cNvPicPr>
          <p:nvPr/>
        </p:nvPicPr>
        <p:blipFill>
          <a:blip r:embed="rId2" cstate="print"/>
          <a:srcRect/>
          <a:stretch>
            <a:fillRect/>
          </a:stretch>
        </p:blipFill>
        <p:spPr bwMode="auto">
          <a:xfrm>
            <a:off x="7294563" y="4495800"/>
            <a:ext cx="1392237" cy="1827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algn="ctr" eaLnBrk="1" hangingPunct="1"/>
            <a:r>
              <a:rPr lang="en-US" sz="2400" dirty="0" smtClean="0"/>
              <a:t>Conclusion</a:t>
            </a:r>
          </a:p>
        </p:txBody>
      </p:sp>
      <p:sp>
        <p:nvSpPr>
          <p:cNvPr id="50178" name="Content Placeholder 3"/>
          <p:cNvSpPr>
            <a:spLocks noGrp="1"/>
          </p:cNvSpPr>
          <p:nvPr>
            <p:ph idx="1"/>
          </p:nvPr>
        </p:nvSpPr>
        <p:spPr>
          <a:xfrm>
            <a:off x="533400" y="1524000"/>
            <a:ext cx="7772400" cy="4114800"/>
          </a:xfrm>
        </p:spPr>
        <p:txBody>
          <a:bodyPr/>
          <a:lstStyle/>
          <a:p>
            <a:r>
              <a:rPr lang="en-US" sz="2000" dirty="0" smtClean="0"/>
              <a:t>Health care workers must be encouraged to discuss questions and concerns regarding advance directives with their patients, who rely on them for accurate information.</a:t>
            </a:r>
          </a:p>
        </p:txBody>
      </p:sp>
      <p:pic>
        <p:nvPicPr>
          <p:cNvPr id="44034" name="Picture 2" descr="http://ec.l.thumbs.canstockphoto.com/canstock13612490.jpg"/>
          <p:cNvPicPr>
            <a:picLocks noChangeAspect="1" noChangeArrowheads="1"/>
          </p:cNvPicPr>
          <p:nvPr/>
        </p:nvPicPr>
        <p:blipFill>
          <a:blip r:embed="rId2" cstate="print"/>
          <a:srcRect/>
          <a:stretch>
            <a:fillRect/>
          </a:stretch>
        </p:blipFill>
        <p:spPr bwMode="auto">
          <a:xfrm>
            <a:off x="3276600" y="3513327"/>
            <a:ext cx="2133600" cy="182067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3352800" y="533400"/>
            <a:ext cx="1524000" cy="609600"/>
          </a:xfrm>
        </p:spPr>
        <p:txBody>
          <a:bodyPr>
            <a:noAutofit/>
          </a:bodyPr>
          <a:lstStyle/>
          <a:p>
            <a:pPr algn="ctr" eaLnBrk="1" hangingPunct="1"/>
            <a:r>
              <a:rPr lang="en-US" sz="2000" u="sng" dirty="0" smtClean="0"/>
              <a:t>Purpose</a:t>
            </a:r>
            <a:br>
              <a:rPr lang="en-US" sz="2000" u="sng" dirty="0" smtClean="0"/>
            </a:br>
            <a:endParaRPr lang="en-US" sz="2000" u="sng" dirty="0" smtClean="0"/>
          </a:p>
        </p:txBody>
      </p:sp>
      <p:sp>
        <p:nvSpPr>
          <p:cNvPr id="18434" name="Content Placeholder 4"/>
          <p:cNvSpPr>
            <a:spLocks noGrp="1"/>
          </p:cNvSpPr>
          <p:nvPr>
            <p:ph idx="1"/>
          </p:nvPr>
        </p:nvSpPr>
        <p:spPr>
          <a:xfrm>
            <a:off x="685800" y="2895600"/>
            <a:ext cx="7772400" cy="1752600"/>
          </a:xfrm>
        </p:spPr>
        <p:txBody>
          <a:bodyPr/>
          <a:lstStyle/>
          <a:p>
            <a:pPr>
              <a:buFont typeface="+mj-lt"/>
              <a:buAutoNum type="arabicPeriod"/>
            </a:pPr>
            <a:r>
              <a:rPr lang="en-US" sz="1800" dirty="0" smtClean="0"/>
              <a:t>Review a brief history of </a:t>
            </a:r>
            <a:r>
              <a:rPr lang="en-US" sz="1800" smtClean="0"/>
              <a:t>advance directives</a:t>
            </a:r>
            <a:endParaRPr lang="en-US" sz="1800" dirty="0" smtClean="0"/>
          </a:p>
          <a:p>
            <a:pPr>
              <a:buFont typeface="+mj-lt"/>
              <a:buAutoNum type="arabicPeriod"/>
            </a:pPr>
            <a:r>
              <a:rPr lang="en-US" sz="1800" dirty="0" smtClean="0"/>
              <a:t>Discuss the types of advance directives used in New York State</a:t>
            </a:r>
          </a:p>
          <a:p>
            <a:pPr>
              <a:buFont typeface="+mj-lt"/>
              <a:buAutoNum type="arabicPeriod"/>
            </a:pPr>
            <a:r>
              <a:rPr lang="en-US" sz="1800" dirty="0" smtClean="0"/>
              <a:t>Learn the difference between a MOLST and a Non-Hospital DNR form</a:t>
            </a:r>
          </a:p>
          <a:p>
            <a:endParaRPr lang="en-US" sz="1800" dirty="0" smtClean="0"/>
          </a:p>
          <a:p>
            <a:pPr>
              <a:buFontTx/>
              <a:buNone/>
            </a:pPr>
            <a:endParaRPr lang="en-US" sz="1800" dirty="0" smtClean="0"/>
          </a:p>
          <a:p>
            <a:endParaRPr lang="en-US" sz="1800" dirty="0" smtClean="0"/>
          </a:p>
          <a:p>
            <a:endParaRPr lang="en-US" sz="1800" dirty="0" smtClean="0"/>
          </a:p>
          <a:p>
            <a:endParaRPr lang="en-US" dirty="0" smtClean="0"/>
          </a:p>
        </p:txBody>
      </p:sp>
      <p:pic>
        <p:nvPicPr>
          <p:cNvPr id="3076" name="Picture 4" descr="http://www.knowledgedirectweb.com/wp-content/uploads/2014/05/learning_objectives.jpg"/>
          <p:cNvPicPr>
            <a:picLocks noChangeAspect="1" noChangeArrowheads="1"/>
          </p:cNvPicPr>
          <p:nvPr/>
        </p:nvPicPr>
        <p:blipFill>
          <a:blip r:embed="rId2" cstate="print"/>
          <a:srcRect/>
          <a:stretch>
            <a:fillRect/>
          </a:stretch>
        </p:blipFill>
        <p:spPr bwMode="auto">
          <a:xfrm>
            <a:off x="2057400" y="4323353"/>
            <a:ext cx="4419600" cy="1620247"/>
          </a:xfrm>
          <a:prstGeom prst="rect">
            <a:avLst/>
          </a:prstGeom>
          <a:noFill/>
        </p:spPr>
      </p:pic>
      <p:sp>
        <p:nvSpPr>
          <p:cNvPr id="6" name="TextBox 5"/>
          <p:cNvSpPr txBox="1"/>
          <p:nvPr/>
        </p:nvSpPr>
        <p:spPr>
          <a:xfrm>
            <a:off x="533400" y="1066800"/>
            <a:ext cx="8153400" cy="923330"/>
          </a:xfrm>
          <a:prstGeom prst="rect">
            <a:avLst/>
          </a:prstGeom>
          <a:noFill/>
        </p:spPr>
        <p:txBody>
          <a:bodyPr wrap="square" rtlCol="0">
            <a:spAutoFit/>
          </a:bodyPr>
          <a:lstStyle/>
          <a:p>
            <a:pPr algn="ctr"/>
            <a:r>
              <a:rPr lang="en-US" sz="1800" b="0" dirty="0" smtClean="0">
                <a:latin typeface="+mj-lt"/>
              </a:rPr>
              <a:t>This program is intended to help physicians obtain factual information regarding advance directives to enhance patient</a:t>
            </a:r>
            <a:br>
              <a:rPr lang="en-US" sz="1800" b="0" dirty="0" smtClean="0">
                <a:latin typeface="+mj-lt"/>
              </a:rPr>
            </a:br>
            <a:r>
              <a:rPr lang="en-US" sz="1800" b="0" dirty="0" smtClean="0">
                <a:latin typeface="+mj-lt"/>
              </a:rPr>
              <a:t> and family education.</a:t>
            </a:r>
            <a:endParaRPr lang="en-US" sz="1800" dirty="0">
              <a:latin typeface="+mj-lt"/>
            </a:endParaRPr>
          </a:p>
        </p:txBody>
      </p:sp>
      <p:sp>
        <p:nvSpPr>
          <p:cNvPr id="7" name="TextBox 6"/>
          <p:cNvSpPr txBox="1"/>
          <p:nvPr/>
        </p:nvSpPr>
        <p:spPr>
          <a:xfrm>
            <a:off x="3364218" y="2286000"/>
            <a:ext cx="1479892" cy="400110"/>
          </a:xfrm>
          <a:prstGeom prst="rect">
            <a:avLst/>
          </a:prstGeom>
          <a:noFill/>
        </p:spPr>
        <p:txBody>
          <a:bodyPr wrap="none" rtlCol="0">
            <a:spAutoFit/>
          </a:bodyPr>
          <a:lstStyle/>
          <a:p>
            <a:r>
              <a:rPr lang="en-US" sz="2000" u="sng" dirty="0" smtClean="0">
                <a:latin typeface="+mj-lt"/>
              </a:rPr>
              <a:t>Objectives</a:t>
            </a:r>
            <a:endParaRPr lang="en-US" sz="2000" u="sng"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z="1200" dirty="0" smtClean="0"/>
              <a:t/>
            </a:r>
            <a:br>
              <a:rPr lang="en-US" sz="1200" dirty="0" smtClean="0"/>
            </a:br>
            <a:endParaRPr lang="en-US" sz="1400" dirty="0" smtClean="0"/>
          </a:p>
        </p:txBody>
      </p:sp>
      <p:sp>
        <p:nvSpPr>
          <p:cNvPr id="19458" name="Content Placeholder 8"/>
          <p:cNvSpPr>
            <a:spLocks noGrp="1"/>
          </p:cNvSpPr>
          <p:nvPr>
            <p:ph sz="half" idx="1"/>
          </p:nvPr>
        </p:nvSpPr>
        <p:spPr>
          <a:xfrm>
            <a:off x="304800" y="914400"/>
            <a:ext cx="8610600" cy="4572000"/>
          </a:xfrm>
        </p:spPr>
        <p:txBody>
          <a:bodyPr/>
          <a:lstStyle/>
          <a:p>
            <a:r>
              <a:rPr lang="en-US" sz="1800" b="1" dirty="0" smtClean="0"/>
              <a:t>Karen Quinlan, 1970s</a:t>
            </a:r>
          </a:p>
          <a:p>
            <a:pPr lvl="1"/>
            <a:r>
              <a:rPr lang="en-US" sz="1600" dirty="0" smtClean="0"/>
              <a:t>Important person in the history of the “right to die” (right to refuse extraordinary measures) controversy in the United States</a:t>
            </a:r>
          </a:p>
          <a:p>
            <a:pPr lvl="1"/>
            <a:r>
              <a:rPr lang="en-US" sz="1600" dirty="0" smtClean="0"/>
              <a:t>Set precedent for withdrawal of life support</a:t>
            </a:r>
          </a:p>
          <a:p>
            <a:pPr lvl="1"/>
            <a:r>
              <a:rPr lang="en-US" sz="1600" dirty="0" smtClean="0"/>
              <a:t>Led to development of formal Ethics Committees in institutions</a:t>
            </a:r>
          </a:p>
          <a:p>
            <a:pPr lvl="1">
              <a:buNone/>
            </a:pPr>
            <a:endParaRPr lang="en-US" sz="800" dirty="0" smtClean="0"/>
          </a:p>
          <a:p>
            <a:r>
              <a:rPr lang="en-US" sz="1800" b="1" dirty="0" smtClean="0"/>
              <a:t>Nancy Cruzan v. US Supreme Court, 1989-1990</a:t>
            </a:r>
          </a:p>
          <a:p>
            <a:pPr lvl="1"/>
            <a:r>
              <a:rPr lang="en-US" sz="1600" dirty="0" smtClean="0"/>
              <a:t>Supreme Court ruled it was acceptable to require "clear and convincing evidence" of a patient's wishes for removal of life support. A significant outcome of the case was the creation of advance health directives</a:t>
            </a:r>
          </a:p>
          <a:p>
            <a:pPr lvl="1">
              <a:buNone/>
            </a:pPr>
            <a:endParaRPr lang="en-US" sz="800" dirty="0" smtClean="0"/>
          </a:p>
          <a:p>
            <a:r>
              <a:rPr lang="en-US" sz="1800" b="1" dirty="0" smtClean="0"/>
              <a:t>Patient Self Determination Act, Effective December 1991</a:t>
            </a:r>
          </a:p>
          <a:p>
            <a:pPr lvl="1"/>
            <a:r>
              <a:rPr lang="en-US" sz="1600" dirty="0" smtClean="0"/>
              <a:t>Requires health care providers (hospitals, nursing homes, HMOs, etc) to provide information about advance directives to patients upon admission</a:t>
            </a:r>
          </a:p>
          <a:p>
            <a:pPr lvl="1">
              <a:buNone/>
            </a:pPr>
            <a:endParaRPr lang="en-US" sz="800" dirty="0" smtClean="0"/>
          </a:p>
          <a:p>
            <a:r>
              <a:rPr lang="en-US" sz="1800" b="1" dirty="0" smtClean="0"/>
              <a:t>Family Health Care Decisions Act (FHCDA), Effective June 1, 2010</a:t>
            </a:r>
          </a:p>
          <a:p>
            <a:pPr lvl="1"/>
            <a:r>
              <a:rPr lang="en-US" sz="1600" dirty="0" smtClean="0"/>
              <a:t>Helps identify a decision maker when the patient lacks capacity and did not leave prior instructions or appoint a health care agent</a:t>
            </a:r>
          </a:p>
          <a:p>
            <a:pPr lvl="1"/>
            <a:r>
              <a:rPr lang="en-US" sz="1600" dirty="0" smtClean="0"/>
              <a:t>The decision maker identified using the FHCDA is known as a Public Health Law (PHL) surrogate </a:t>
            </a:r>
          </a:p>
        </p:txBody>
      </p:sp>
      <p:sp>
        <p:nvSpPr>
          <p:cNvPr id="11" name="TextBox 10"/>
          <p:cNvSpPr txBox="1"/>
          <p:nvPr/>
        </p:nvSpPr>
        <p:spPr>
          <a:xfrm>
            <a:off x="1905000" y="228600"/>
            <a:ext cx="5511800" cy="461963"/>
          </a:xfrm>
          <a:prstGeom prst="rect">
            <a:avLst/>
          </a:prstGeom>
          <a:noFill/>
        </p:spPr>
        <p:txBody>
          <a:bodyPr wrap="none">
            <a:spAutoFit/>
          </a:bodyPr>
          <a:lstStyle/>
          <a:p>
            <a:pPr algn="ctr">
              <a:defRPr/>
            </a:pPr>
            <a:r>
              <a:rPr lang="en-US" dirty="0">
                <a:latin typeface="+mj-lt"/>
              </a:rPr>
              <a:t>Brief History of Advance Directives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ChangeAspect="1"/>
          </p:cNvGraphicFramePr>
          <p:nvPr/>
        </p:nvGraphicFramePr>
        <p:xfrm>
          <a:off x="2895600" y="4191000"/>
          <a:ext cx="2667000" cy="1897063"/>
        </p:xfrm>
        <a:graphic>
          <a:graphicData uri="http://schemas.openxmlformats.org/presentationml/2006/ole">
            <mc:AlternateContent xmlns:mc="http://schemas.openxmlformats.org/markup-compatibility/2006">
              <mc:Choice xmlns:v="urn:schemas-microsoft-com:vml" Requires="v">
                <p:oleObj spid="_x0000_s1029" name="Clip" r:id="rId3" imgW="1841400" imgH="1841400" progId="">
                  <p:embed/>
                </p:oleObj>
              </mc:Choice>
              <mc:Fallback>
                <p:oleObj name="Clip" r:id="rId3" imgW="1841400" imgH="184140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191000"/>
                        <a:ext cx="2667000" cy="1897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2"/>
          <p:cNvSpPr txBox="1">
            <a:spLocks noChangeArrowheads="1"/>
          </p:cNvSpPr>
          <p:nvPr/>
        </p:nvSpPr>
        <p:spPr bwMode="auto">
          <a:xfrm>
            <a:off x="990600" y="1066800"/>
            <a:ext cx="7543800" cy="3200400"/>
          </a:xfrm>
          <a:prstGeom prst="rect">
            <a:avLst/>
          </a:prstGeom>
          <a:noFill/>
          <a:ln w="9525">
            <a:noFill/>
            <a:miter lim="800000"/>
            <a:headEnd/>
            <a:tailEnd/>
          </a:ln>
        </p:spPr>
        <p:txBody>
          <a:bodyPr anchor="ctr">
            <a:normAutofit fontScale="97500"/>
          </a:bodyPr>
          <a:lstStyle/>
          <a:p>
            <a:pPr>
              <a:buFont typeface="Arial" pitchFamily="34" charset="0"/>
              <a:buChar char="•"/>
              <a:defRPr/>
            </a:pPr>
            <a:r>
              <a:rPr lang="en-US" sz="2000" b="0" kern="0" dirty="0" smtClean="0">
                <a:latin typeface="+mj-lt"/>
                <a:ea typeface="+mj-ea"/>
                <a:cs typeface="+mj-cs"/>
              </a:rPr>
              <a:t> </a:t>
            </a:r>
            <a:r>
              <a:rPr lang="en-US" sz="1800" b="0" kern="0" dirty="0">
                <a:latin typeface="+mj-lt"/>
                <a:ea typeface="+mj-ea"/>
                <a:cs typeface="+mj-cs"/>
              </a:rPr>
              <a:t>Advance directives are written instructions for health care, that indicate a person’s wishes and/or designate a trusted person in the event that they become unable to make decisions for themselves. </a:t>
            </a:r>
            <a:endParaRPr lang="en-US" sz="1800" b="0" kern="0" dirty="0" smtClean="0">
              <a:latin typeface="+mj-lt"/>
              <a:ea typeface="+mj-ea"/>
              <a:cs typeface="+mj-cs"/>
            </a:endParaRPr>
          </a:p>
          <a:p>
            <a:pPr>
              <a:buFont typeface="Arial" pitchFamily="34" charset="0"/>
              <a:buChar char="•"/>
              <a:defRPr/>
            </a:pPr>
            <a:endParaRPr lang="en-US" sz="1800" b="0" kern="0" dirty="0" smtClean="0">
              <a:latin typeface="+mj-lt"/>
              <a:ea typeface="+mj-ea"/>
              <a:cs typeface="+mj-cs"/>
            </a:endParaRPr>
          </a:p>
          <a:p>
            <a:pPr>
              <a:buFont typeface="Arial" pitchFamily="34" charset="0"/>
              <a:buChar char="•"/>
              <a:defRPr/>
            </a:pPr>
            <a:r>
              <a:rPr lang="en-US" sz="1800" b="0" kern="0" dirty="0" smtClean="0">
                <a:latin typeface="+mj-lt"/>
                <a:ea typeface="+mj-ea"/>
                <a:cs typeface="+mj-cs"/>
              </a:rPr>
              <a:t>They </a:t>
            </a:r>
            <a:r>
              <a:rPr lang="en-US" sz="1800" b="0" kern="0" dirty="0">
                <a:latin typeface="+mj-lt"/>
                <a:ea typeface="+mj-ea"/>
                <a:cs typeface="+mj-cs"/>
              </a:rPr>
              <a:t>are ideally prepared in advance of a health care crisis when the patient is of sound mind and is able to communicate their wishes.</a:t>
            </a:r>
            <a:r>
              <a:rPr lang="en-US" sz="1800" b="0" kern="0" dirty="0">
                <a:solidFill>
                  <a:srgbClr val="000000"/>
                </a:solidFill>
                <a:latin typeface="+mj-lt"/>
                <a:ea typeface="+mj-ea"/>
                <a:cs typeface="+mj-cs"/>
              </a:rPr>
              <a:t> </a:t>
            </a:r>
            <a:r>
              <a:rPr lang="en-US" sz="2100" b="0" kern="0" dirty="0">
                <a:solidFill>
                  <a:srgbClr val="000000"/>
                </a:solidFill>
                <a:latin typeface="+mj-lt"/>
                <a:ea typeface="+mj-ea"/>
                <a:cs typeface="+mj-cs"/>
              </a:rPr>
              <a:t/>
            </a:r>
            <a:br>
              <a:rPr lang="en-US" sz="2100" b="0" kern="0" dirty="0">
                <a:solidFill>
                  <a:srgbClr val="000000"/>
                </a:solidFill>
                <a:latin typeface="+mj-lt"/>
                <a:ea typeface="+mj-ea"/>
                <a:cs typeface="+mj-cs"/>
              </a:rPr>
            </a:br>
            <a:r>
              <a:rPr lang="en-US" kern="0" dirty="0">
                <a:solidFill>
                  <a:srgbClr val="000000"/>
                </a:solidFill>
                <a:latin typeface="+mj-lt"/>
                <a:ea typeface="+mj-ea"/>
                <a:cs typeface="+mj-cs"/>
              </a:rPr>
              <a:t/>
            </a:r>
            <a:br>
              <a:rPr lang="en-US" kern="0" dirty="0">
                <a:solidFill>
                  <a:srgbClr val="000000"/>
                </a:solidFill>
                <a:latin typeface="+mj-lt"/>
                <a:ea typeface="+mj-ea"/>
                <a:cs typeface="+mj-cs"/>
              </a:rPr>
            </a:br>
            <a:endParaRPr lang="en-US" sz="1400" kern="0" dirty="0">
              <a:latin typeface="+mj-lt"/>
              <a:ea typeface="+mj-ea"/>
              <a:cs typeface="+mj-cs"/>
            </a:endParaRPr>
          </a:p>
        </p:txBody>
      </p:sp>
      <p:sp>
        <p:nvSpPr>
          <p:cNvPr id="7" name="TextBox 6"/>
          <p:cNvSpPr txBox="1"/>
          <p:nvPr/>
        </p:nvSpPr>
        <p:spPr>
          <a:xfrm>
            <a:off x="2652713" y="533400"/>
            <a:ext cx="3214687" cy="461963"/>
          </a:xfrm>
          <a:prstGeom prst="rect">
            <a:avLst/>
          </a:prstGeom>
          <a:noFill/>
        </p:spPr>
        <p:txBody>
          <a:bodyPr>
            <a:spAutoFit/>
          </a:bodyPr>
          <a:lstStyle/>
          <a:p>
            <a:pPr>
              <a:defRPr/>
            </a:pPr>
            <a:r>
              <a:rPr lang="en-US" dirty="0">
                <a:latin typeface="+mj-lt"/>
              </a:rPr>
              <a:t>Advance Directives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3" descr="BD04912_"/>
          <p:cNvPicPr>
            <a:picLocks noChangeAspect="1" noChangeArrowheads="1"/>
          </p:cNvPicPr>
          <p:nvPr/>
        </p:nvPicPr>
        <p:blipFill>
          <a:blip r:embed="rId2" cstate="print"/>
          <a:srcRect/>
          <a:stretch>
            <a:fillRect/>
          </a:stretch>
        </p:blipFill>
        <p:spPr bwMode="auto">
          <a:xfrm>
            <a:off x="5899150" y="1524000"/>
            <a:ext cx="2284413" cy="4149725"/>
          </a:xfrm>
          <a:prstGeom prst="rect">
            <a:avLst/>
          </a:prstGeom>
          <a:noFill/>
          <a:ln w="9525">
            <a:noFill/>
            <a:miter lim="800000"/>
            <a:headEnd/>
            <a:tailEnd/>
          </a:ln>
        </p:spPr>
      </p:pic>
      <p:sp>
        <p:nvSpPr>
          <p:cNvPr id="22530" name="Title 3"/>
          <p:cNvSpPr>
            <a:spLocks noGrp="1"/>
          </p:cNvSpPr>
          <p:nvPr>
            <p:ph type="title"/>
          </p:nvPr>
        </p:nvSpPr>
        <p:spPr/>
        <p:txBody>
          <a:bodyPr/>
          <a:lstStyle/>
          <a:p>
            <a:pPr algn="ctr"/>
            <a:r>
              <a:rPr lang="en-US" sz="2400" dirty="0" smtClean="0"/>
              <a:t>Advance Directives cont.</a:t>
            </a:r>
          </a:p>
        </p:txBody>
      </p:sp>
      <p:sp>
        <p:nvSpPr>
          <p:cNvPr id="22531" name="Content Placeholder 4"/>
          <p:cNvSpPr>
            <a:spLocks noGrp="1"/>
          </p:cNvSpPr>
          <p:nvPr>
            <p:ph idx="1"/>
          </p:nvPr>
        </p:nvSpPr>
        <p:spPr>
          <a:xfrm>
            <a:off x="381000" y="1600200"/>
            <a:ext cx="5334000" cy="4114800"/>
          </a:xfrm>
        </p:spPr>
        <p:txBody>
          <a:bodyPr/>
          <a:lstStyle/>
          <a:p>
            <a:r>
              <a:rPr lang="en-US" sz="1800" dirty="0" smtClean="0"/>
              <a:t>Advance directives attempt to determine what medical treatment the person would choose, given the opportunity, based on diagnosis and prognosis.</a:t>
            </a:r>
            <a:r>
              <a:rPr lang="en-US" sz="2000" dirty="0" smtClean="0"/>
              <a:t/>
            </a:r>
            <a:br>
              <a:rPr lang="en-US" sz="2000" dirty="0" smtClean="0"/>
            </a:br>
            <a:endParaRPr lang="en-US" sz="2000" dirty="0" smtClean="0"/>
          </a:p>
          <a:p>
            <a:r>
              <a:rPr lang="en-US" sz="1800" dirty="0" smtClean="0"/>
              <a:t>They also provide an opportunity to candidly discuss the patient’s wishes with family and  friends and to initiate serious discussions with their physician.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algn="ctr" eaLnBrk="1" hangingPunct="1"/>
            <a:r>
              <a:rPr lang="en-US" sz="2400" dirty="0" smtClean="0"/>
              <a:t>Advance Directives cont.</a:t>
            </a:r>
          </a:p>
        </p:txBody>
      </p:sp>
      <p:sp>
        <p:nvSpPr>
          <p:cNvPr id="23554" name="Content Placeholder 3"/>
          <p:cNvSpPr>
            <a:spLocks noGrp="1"/>
          </p:cNvSpPr>
          <p:nvPr>
            <p:ph idx="1"/>
          </p:nvPr>
        </p:nvSpPr>
        <p:spPr>
          <a:xfrm>
            <a:off x="685800" y="1295400"/>
            <a:ext cx="7772400" cy="3962400"/>
          </a:xfrm>
        </p:spPr>
        <p:txBody>
          <a:bodyPr/>
          <a:lstStyle/>
          <a:p>
            <a:r>
              <a:rPr lang="en-US" sz="1800" dirty="0" smtClean="0"/>
              <a:t>Advance directives ensure that a patient’s wishes are known regarding their own health and that they will be followed and respected even when they can no longer communicate. </a:t>
            </a:r>
          </a:p>
          <a:p>
            <a:endParaRPr lang="en-US" sz="1800" dirty="0" smtClean="0"/>
          </a:p>
          <a:p>
            <a:r>
              <a:rPr lang="en-US" sz="1800" dirty="0" smtClean="0"/>
              <a:t>Although most people equate the need for advance directives with age, it is strongly recommended that all able adults over the age of 18 discuss their wishes with their family and friends, and fill out a health care proxy accordingly.</a:t>
            </a:r>
          </a:p>
          <a:p>
            <a:endParaRPr lang="en-US" sz="1800" dirty="0" smtClean="0"/>
          </a:p>
        </p:txBody>
      </p:sp>
      <p:graphicFrame>
        <p:nvGraphicFramePr>
          <p:cNvPr id="19457" name="Object 3"/>
          <p:cNvGraphicFramePr>
            <a:graphicFrameLocks noChangeAspect="1"/>
          </p:cNvGraphicFramePr>
          <p:nvPr/>
        </p:nvGraphicFramePr>
        <p:xfrm>
          <a:off x="3429000" y="3810000"/>
          <a:ext cx="2057400" cy="2046288"/>
        </p:xfrm>
        <a:graphic>
          <a:graphicData uri="http://schemas.openxmlformats.org/presentationml/2006/ole">
            <mc:AlternateContent xmlns:mc="http://schemas.openxmlformats.org/markup-compatibility/2006">
              <mc:Choice xmlns:v="urn:schemas-microsoft-com:vml" Requires="v">
                <p:oleObj spid="_x0000_s19460" name="Clip" r:id="rId3" imgW="2385360" imgH="2371680" progId="">
                  <p:embed/>
                </p:oleObj>
              </mc:Choice>
              <mc:Fallback>
                <p:oleObj name="Clip" r:id="rId3" imgW="2385360" imgH="237168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810000"/>
                        <a:ext cx="2057400" cy="204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algn="ctr" eaLnBrk="1" hangingPunct="1"/>
            <a:r>
              <a:rPr lang="en-US" sz="2400" dirty="0" smtClean="0"/>
              <a:t>Advance Directives cont.</a:t>
            </a:r>
          </a:p>
        </p:txBody>
      </p:sp>
      <p:sp>
        <p:nvSpPr>
          <p:cNvPr id="28674" name="Content Placeholder 3"/>
          <p:cNvSpPr>
            <a:spLocks noGrp="1"/>
          </p:cNvSpPr>
          <p:nvPr>
            <p:ph idx="1"/>
          </p:nvPr>
        </p:nvSpPr>
        <p:spPr>
          <a:xfrm>
            <a:off x="685800" y="1447800"/>
            <a:ext cx="7772400" cy="4114800"/>
          </a:xfrm>
        </p:spPr>
        <p:txBody>
          <a:bodyPr/>
          <a:lstStyle/>
          <a:p>
            <a:r>
              <a:rPr lang="en-US" sz="1800" dirty="0" smtClean="0"/>
              <a:t>At Crouse Hospital, if a patient has an advance directive, but does not have a copy with them on admission, the intent of the advance directive is recorded in the patient’s own words on admission. The doctor should be notified ASAP to initiate a conversation with the patient.</a:t>
            </a:r>
          </a:p>
          <a:p>
            <a:endParaRPr lang="en-US" sz="1800" dirty="0" smtClean="0"/>
          </a:p>
          <a:p>
            <a:r>
              <a:rPr lang="en-US" sz="1800" dirty="0" smtClean="0"/>
              <a:t>If the patient </a:t>
            </a:r>
            <a:r>
              <a:rPr lang="en-US" sz="1800" u="sng" dirty="0" smtClean="0"/>
              <a:t>does</a:t>
            </a:r>
            <a:r>
              <a:rPr lang="en-US" sz="1800" dirty="0" smtClean="0"/>
              <a:t> have prior advance directives in their medical record history, the patient needs to be asked if they want them continued or if they want to make a change.</a:t>
            </a:r>
          </a:p>
        </p:txBody>
      </p:sp>
      <p:pic>
        <p:nvPicPr>
          <p:cNvPr id="28675" name="Picture 6" descr="MC900434867[1]"/>
          <p:cNvPicPr>
            <a:picLocks noChangeAspect="1" noChangeArrowheads="1"/>
          </p:cNvPicPr>
          <p:nvPr/>
        </p:nvPicPr>
        <p:blipFill>
          <a:blip r:embed="rId2" cstate="print"/>
          <a:srcRect/>
          <a:stretch>
            <a:fillRect/>
          </a:stretch>
        </p:blipFill>
        <p:spPr bwMode="auto">
          <a:xfrm>
            <a:off x="5105400" y="4038600"/>
            <a:ext cx="2286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a:xfrm>
            <a:off x="457200" y="685800"/>
            <a:ext cx="8458200" cy="381000"/>
          </a:xfrm>
        </p:spPr>
        <p:txBody>
          <a:bodyPr/>
          <a:lstStyle/>
          <a:p>
            <a:pPr algn="ctr"/>
            <a:r>
              <a:rPr lang="en-US" sz="2400" dirty="0" smtClean="0"/>
              <a:t>Types of Advance Directives</a:t>
            </a:r>
          </a:p>
        </p:txBody>
      </p:sp>
      <p:sp>
        <p:nvSpPr>
          <p:cNvPr id="29698" name="Content Placeholder 3"/>
          <p:cNvSpPr>
            <a:spLocks noGrp="1"/>
          </p:cNvSpPr>
          <p:nvPr>
            <p:ph idx="1"/>
          </p:nvPr>
        </p:nvSpPr>
        <p:spPr>
          <a:xfrm>
            <a:off x="533400" y="1295400"/>
            <a:ext cx="8153400" cy="4572000"/>
          </a:xfrm>
        </p:spPr>
        <p:txBody>
          <a:bodyPr>
            <a:normAutofit fontScale="85000" lnSpcReduction="20000"/>
          </a:bodyPr>
          <a:lstStyle/>
          <a:p>
            <a:r>
              <a:rPr lang="en-US" sz="1800" dirty="0" smtClean="0"/>
              <a:t>Advance directives differ by state</a:t>
            </a:r>
          </a:p>
          <a:p>
            <a:endParaRPr lang="en-US" sz="800" dirty="0" smtClean="0"/>
          </a:p>
          <a:p>
            <a:r>
              <a:rPr lang="en-US" sz="1800" dirty="0" smtClean="0"/>
              <a:t>Examples of New York State advance directives are:</a:t>
            </a:r>
          </a:p>
          <a:p>
            <a:pPr>
              <a:buNone/>
            </a:pPr>
            <a:endParaRPr lang="en-US" sz="800" dirty="0" smtClean="0"/>
          </a:p>
          <a:p>
            <a:pPr lvl="1"/>
            <a:r>
              <a:rPr lang="en-US" sz="1800" u="sng" dirty="0" smtClean="0"/>
              <a:t>Living Will</a:t>
            </a:r>
            <a:r>
              <a:rPr lang="en-US" sz="1800" dirty="0" smtClean="0"/>
              <a:t>: </a:t>
            </a:r>
          </a:p>
          <a:p>
            <a:pPr lvl="2"/>
            <a:r>
              <a:rPr lang="en-US" sz="1800" dirty="0" smtClean="0"/>
              <a:t>written document demonstrating “clear and convincing evidence” of a person’s wishes</a:t>
            </a:r>
          </a:p>
          <a:p>
            <a:pPr lvl="1"/>
            <a:r>
              <a:rPr lang="en-US" sz="1800" u="sng" dirty="0" smtClean="0"/>
              <a:t>Health Care Proxy</a:t>
            </a:r>
            <a:r>
              <a:rPr lang="en-US" sz="1800" dirty="0" smtClean="0"/>
              <a:t>: </a:t>
            </a:r>
          </a:p>
          <a:p>
            <a:pPr lvl="2"/>
            <a:r>
              <a:rPr lang="en-US" sz="1800" dirty="0" smtClean="0"/>
              <a:t>gives a person authority to make medical decisions for an individual, it becomes active</a:t>
            </a:r>
            <a:r>
              <a:rPr lang="en-US" sz="1800" b="1" dirty="0" smtClean="0"/>
              <a:t> only </a:t>
            </a:r>
            <a:r>
              <a:rPr lang="en-US" sz="1800" dirty="0" smtClean="0"/>
              <a:t>when the individual loses capacity to make their own decisions</a:t>
            </a:r>
          </a:p>
          <a:p>
            <a:pPr lvl="1"/>
            <a:r>
              <a:rPr lang="en-US" sz="1800" u="sng" dirty="0" smtClean="0"/>
              <a:t>MOLST</a:t>
            </a:r>
            <a:r>
              <a:rPr lang="en-US" sz="1800" dirty="0" smtClean="0"/>
              <a:t>:</a:t>
            </a:r>
            <a:r>
              <a:rPr lang="en-US" sz="1800" u="sng" dirty="0" smtClean="0"/>
              <a:t> </a:t>
            </a:r>
          </a:p>
          <a:p>
            <a:pPr lvl="2"/>
            <a:r>
              <a:rPr lang="en-US" sz="1800" dirty="0" smtClean="0"/>
              <a:t>medical order form that details the patient’s wishes for life-sustaining treatments</a:t>
            </a:r>
            <a:endParaRPr lang="en-US" sz="1800" u="sng" dirty="0" smtClean="0"/>
          </a:p>
          <a:p>
            <a:pPr lvl="1"/>
            <a:r>
              <a:rPr lang="en-US" sz="1800" u="sng" dirty="0" smtClean="0"/>
              <a:t>*Durable Power of Attorney*</a:t>
            </a:r>
            <a:r>
              <a:rPr lang="en-US" sz="1800" dirty="0" smtClean="0"/>
              <a:t>: </a:t>
            </a:r>
          </a:p>
          <a:p>
            <a:pPr lvl="2"/>
            <a:r>
              <a:rPr lang="en-US" sz="1800" dirty="0" smtClean="0"/>
              <a:t>relates to financial and estate planning, </a:t>
            </a:r>
            <a:r>
              <a:rPr lang="en-US" sz="1800" b="1" u="sng" dirty="0" smtClean="0"/>
              <a:t>not</a:t>
            </a:r>
            <a:r>
              <a:rPr lang="en-US" sz="1800" b="1" dirty="0" smtClean="0"/>
              <a:t> </a:t>
            </a:r>
            <a:r>
              <a:rPr lang="en-US" sz="1800" dirty="0" smtClean="0"/>
              <a:t>used in health care decision making in NYS; other states differ</a:t>
            </a:r>
          </a:p>
          <a:p>
            <a:pPr lvl="1"/>
            <a:r>
              <a:rPr lang="en-US" sz="1800" u="sng" dirty="0" smtClean="0"/>
              <a:t>Surrogate</a:t>
            </a:r>
          </a:p>
          <a:p>
            <a:pPr lvl="2"/>
            <a:r>
              <a:rPr lang="en-US" sz="1800" smtClean="0"/>
              <a:t>Family </a:t>
            </a:r>
            <a:r>
              <a:rPr lang="en-US" sz="1800" dirty="0" smtClean="0"/>
              <a:t>Health Care Decisions Act </a:t>
            </a:r>
          </a:p>
          <a:p>
            <a:pPr lvl="2"/>
            <a:r>
              <a:rPr lang="en-US" sz="1800" dirty="0" smtClean="0"/>
              <a:t>Relates to incapacitated adult patient </a:t>
            </a:r>
          </a:p>
          <a:p>
            <a:pPr lvl="2"/>
            <a:r>
              <a:rPr lang="en-US" sz="1800" dirty="0" smtClean="0"/>
              <a:t>The </a:t>
            </a:r>
            <a:r>
              <a:rPr lang="en-US" sz="1800" dirty="0"/>
              <a:t>law </a:t>
            </a:r>
            <a:r>
              <a:rPr lang="en-US" sz="1800" b="1" dirty="0"/>
              <a:t>only</a:t>
            </a:r>
            <a:r>
              <a:rPr lang="en-US" sz="1800" dirty="0"/>
              <a:t> applies to patients in hospitals and nursing homes who have</a:t>
            </a:r>
          </a:p>
          <a:p>
            <a:pPr>
              <a:buFontTx/>
              <a:buNone/>
            </a:pPr>
            <a:r>
              <a:rPr lang="en-US" sz="1800" dirty="0"/>
              <a:t>       </a:t>
            </a:r>
            <a:r>
              <a:rPr lang="en-US" sz="1800" dirty="0" smtClean="0"/>
              <a:t>	 </a:t>
            </a:r>
            <a:r>
              <a:rPr lang="en-US" sz="1800" dirty="0"/>
              <a:t>lost the capacity to make medical treatment decisions and who have not</a:t>
            </a:r>
          </a:p>
          <a:p>
            <a:pPr>
              <a:buFontTx/>
              <a:buNone/>
            </a:pPr>
            <a:r>
              <a:rPr lang="en-US" sz="1800" dirty="0"/>
              <a:t>        </a:t>
            </a:r>
            <a:r>
              <a:rPr lang="en-US" sz="1800" dirty="0" smtClean="0"/>
              <a:t>	 appointed </a:t>
            </a:r>
            <a:r>
              <a:rPr lang="en-US" sz="1800" dirty="0"/>
              <a:t>an agent under a health care proxy.   </a:t>
            </a:r>
          </a:p>
          <a:p>
            <a:pPr lvl="2"/>
            <a:endParaRPr lang="en-US" sz="1800" dirty="0" smtClean="0"/>
          </a:p>
          <a:p>
            <a:pPr>
              <a:buFontTx/>
              <a:buNone/>
            </a:pPr>
            <a:endParaRPr lang="en-US" dirty="0" smtClean="0"/>
          </a:p>
        </p:txBody>
      </p:sp>
      <p:pic>
        <p:nvPicPr>
          <p:cNvPr id="29699" name="Picture 2" descr="C:\Documents and Settings\laurenhartung\Local Settings\Temporary Internet Files\Content.IE5\GU0GGNF1\MC900027403[1].wmf"/>
          <p:cNvPicPr>
            <a:picLocks noChangeAspect="1" noChangeArrowheads="1"/>
          </p:cNvPicPr>
          <p:nvPr/>
        </p:nvPicPr>
        <p:blipFill>
          <a:blip r:embed="rId2" cstate="print"/>
          <a:srcRect/>
          <a:stretch>
            <a:fillRect/>
          </a:stretch>
        </p:blipFill>
        <p:spPr bwMode="auto">
          <a:xfrm>
            <a:off x="7354888" y="252413"/>
            <a:ext cx="1392237" cy="1347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sz="2400" dirty="0" smtClean="0"/>
              <a:t>Living Will</a:t>
            </a:r>
          </a:p>
        </p:txBody>
      </p:sp>
      <p:sp>
        <p:nvSpPr>
          <p:cNvPr id="35843" name="Content Placeholder 3"/>
          <p:cNvSpPr>
            <a:spLocks noGrp="1"/>
          </p:cNvSpPr>
          <p:nvPr>
            <p:ph idx="1"/>
          </p:nvPr>
        </p:nvSpPr>
        <p:spPr>
          <a:xfrm>
            <a:off x="762000" y="1371600"/>
            <a:ext cx="7772400" cy="4114800"/>
          </a:xfrm>
        </p:spPr>
        <p:txBody>
          <a:bodyPr/>
          <a:lstStyle/>
          <a:p>
            <a:r>
              <a:rPr lang="en-US" sz="1800" dirty="0" smtClean="0"/>
              <a:t>The living will gives specific instructions and expresses the patient’s wishes and beliefs as to the withholding or withdrawal of life-sustaining treatment (LST).</a:t>
            </a:r>
          </a:p>
          <a:p>
            <a:endParaRPr lang="en-US" sz="1800" dirty="0" smtClean="0"/>
          </a:p>
          <a:p>
            <a:r>
              <a:rPr lang="en-US" sz="1800" dirty="0" smtClean="0"/>
              <a:t>A living will </a:t>
            </a:r>
            <a:r>
              <a:rPr lang="en-US" sz="1800" b="1" i="1" u="sng" dirty="0" smtClean="0"/>
              <a:t>does not</a:t>
            </a:r>
            <a:r>
              <a:rPr lang="en-US" sz="1800" b="1" i="1" dirty="0" smtClean="0"/>
              <a:t>  </a:t>
            </a:r>
            <a:r>
              <a:rPr lang="en-US" sz="1800" dirty="0" smtClean="0"/>
              <a:t>appoint a person to make decisions in place of the incapacitated patient as with a proxy directive, but sometimes the living will and health care proxy forms are combined into one document. </a:t>
            </a:r>
          </a:p>
        </p:txBody>
      </p:sp>
      <p:pic>
        <p:nvPicPr>
          <p:cNvPr id="35844" name="Picture 6" descr="MC900150663[1]"/>
          <p:cNvPicPr>
            <a:picLocks noChangeAspect="1" noChangeArrowheads="1"/>
          </p:cNvPicPr>
          <p:nvPr/>
        </p:nvPicPr>
        <p:blipFill>
          <a:blip r:embed="rId2" cstate="print"/>
          <a:srcRect/>
          <a:stretch>
            <a:fillRect/>
          </a:stretch>
        </p:blipFill>
        <p:spPr bwMode="auto">
          <a:xfrm>
            <a:off x="3906044" y="4179161"/>
            <a:ext cx="1484312" cy="1662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etlearning type for transfer">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9933"/>
      </a:hlink>
      <a:folHlink>
        <a:srgbClr val="B2B2B2"/>
      </a:folHlink>
    </a:clrScheme>
    <a:fontScheme name="netlearning type for transf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learning type for transfer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tlearning type for transf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tlearning type for transfe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tlearning type for transfe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tlearning type for transf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tlearning type for transf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tlearning type for transf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GPS Template</Template>
  <TotalTime>1384</TotalTime>
  <Words>1249</Words>
  <Application>Microsoft Office PowerPoint</Application>
  <PresentationFormat>On-screen Show (4:3)</PresentationFormat>
  <Paragraphs>123</Paragraphs>
  <Slides>18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netlearning type for transfer</vt:lpstr>
      <vt:lpstr>Clip</vt:lpstr>
      <vt:lpstr>       ADVANCE DIRECTIVES</vt:lpstr>
      <vt:lpstr>Purpose </vt:lpstr>
      <vt:lpstr> </vt:lpstr>
      <vt:lpstr>PowerPoint Presentation</vt:lpstr>
      <vt:lpstr>Advance Directives cont.</vt:lpstr>
      <vt:lpstr>Advance Directives cont.</vt:lpstr>
      <vt:lpstr>Advance Directives cont.</vt:lpstr>
      <vt:lpstr>Types of Advance Directives</vt:lpstr>
      <vt:lpstr>Living Will</vt:lpstr>
      <vt:lpstr>Living Will cont.</vt:lpstr>
      <vt:lpstr>Health Care Proxy</vt:lpstr>
      <vt:lpstr>Health Care Proxy cont.</vt:lpstr>
      <vt:lpstr>Medical Orders for Life-Sustaining Treatment (MOLST)</vt:lpstr>
      <vt:lpstr>MOLST vs. Nonhospital DNR</vt:lpstr>
      <vt:lpstr>Nonhospital Order Not to Resuscitate  (DNR Order)</vt:lpstr>
      <vt:lpstr>DNR Orders</vt:lpstr>
      <vt:lpstr>DNR Orders cont.</vt:lpstr>
      <vt:lpstr>Conclusion</vt:lpstr>
    </vt:vector>
  </TitlesOfParts>
  <Company>Crouse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DIRECTIVE/      DO NOT RESUSCITATE</dc:title>
  <dc:creator>coombss</dc:creator>
  <cp:lastModifiedBy>Lauren Hartung</cp:lastModifiedBy>
  <cp:revision>144</cp:revision>
  <cp:lastPrinted>2001-03-16T18:26:17Z</cp:lastPrinted>
  <dcterms:created xsi:type="dcterms:W3CDTF">2000-12-01T18:47:51Z</dcterms:created>
  <dcterms:modified xsi:type="dcterms:W3CDTF">2022-09-01T13:48:06Z</dcterms:modified>
</cp:coreProperties>
</file>